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7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1.bin" ContentType="application/vnd.openxmlformats-officedocument.oleObject"/>
  <Override PartName="/ppt/notesSlides/notesSlide15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6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7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8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9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20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</p:sldMasterIdLst>
  <p:notesMasterIdLst>
    <p:notesMasterId r:id="rId52"/>
  </p:notesMasterIdLst>
  <p:sldIdLst>
    <p:sldId id="841" r:id="rId3"/>
    <p:sldId id="986" r:id="rId4"/>
    <p:sldId id="912" r:id="rId5"/>
    <p:sldId id="915" r:id="rId6"/>
    <p:sldId id="916" r:id="rId7"/>
    <p:sldId id="917" r:id="rId8"/>
    <p:sldId id="918" r:id="rId9"/>
    <p:sldId id="919" r:id="rId10"/>
    <p:sldId id="920" r:id="rId11"/>
    <p:sldId id="921" r:id="rId12"/>
    <p:sldId id="922" r:id="rId13"/>
    <p:sldId id="923" r:id="rId14"/>
    <p:sldId id="924" r:id="rId15"/>
    <p:sldId id="925" r:id="rId16"/>
    <p:sldId id="926" r:id="rId17"/>
    <p:sldId id="927" r:id="rId18"/>
    <p:sldId id="928" r:id="rId19"/>
    <p:sldId id="929" r:id="rId20"/>
    <p:sldId id="930" r:id="rId21"/>
    <p:sldId id="931" r:id="rId22"/>
    <p:sldId id="932" r:id="rId23"/>
    <p:sldId id="933" r:id="rId24"/>
    <p:sldId id="934" r:id="rId25"/>
    <p:sldId id="935" r:id="rId26"/>
    <p:sldId id="936" r:id="rId27"/>
    <p:sldId id="937" r:id="rId28"/>
    <p:sldId id="938" r:id="rId29"/>
    <p:sldId id="939" r:id="rId30"/>
    <p:sldId id="940" r:id="rId31"/>
    <p:sldId id="941" r:id="rId32"/>
    <p:sldId id="942" r:id="rId33"/>
    <p:sldId id="943" r:id="rId34"/>
    <p:sldId id="944" r:id="rId35"/>
    <p:sldId id="945" r:id="rId36"/>
    <p:sldId id="946" r:id="rId37"/>
    <p:sldId id="947" r:id="rId38"/>
    <p:sldId id="948" r:id="rId39"/>
    <p:sldId id="949" r:id="rId40"/>
    <p:sldId id="950" r:id="rId41"/>
    <p:sldId id="951" r:id="rId42"/>
    <p:sldId id="952" r:id="rId43"/>
    <p:sldId id="953" r:id="rId44"/>
    <p:sldId id="954" r:id="rId45"/>
    <p:sldId id="955" r:id="rId46"/>
    <p:sldId id="956" r:id="rId47"/>
    <p:sldId id="957" r:id="rId48"/>
    <p:sldId id="958" r:id="rId49"/>
    <p:sldId id="959" r:id="rId50"/>
    <p:sldId id="960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AE342-9124-444F-9F1E-10C52DDE4E45}" type="datetimeFigureOut">
              <a:rPr lang="en-US" smtClean="0"/>
              <a:pPr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B7BB7-F0E6-084C-B9CA-A2431C071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4BAD19-CECE-F845-A417-19CD01988509}" type="slidenum">
              <a:rPr lang="en-US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72210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24641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9864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554E088-C356-6B46-8C0E-B6F417CD07DE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AE0A20-3FF0-DC4C-BC1B-81BD908DBDF6}" type="slidenum">
              <a:rPr lang="en-US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85EF14-1C13-2E4B-995D-A4FB8B617E6D}" type="slidenum">
              <a:rPr lang="en-US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BA0468-939F-194A-806B-59308B465583}" type="slidenum">
              <a:rPr lang="en-US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09F240-A3A7-49C5-BBB6-8B0C679894A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033154-A06E-7542-A91C-DDB2861E3074}" type="slidenum">
              <a:rPr lang="en-US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61DF931-893E-FA43-B0A6-620FC3DE1CC5}" type="slidenum">
              <a:rPr lang="en-US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EDB38A-9E8F-3D4A-B8C9-64224A5A03A4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8187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86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5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59149-375F-D742-B41F-FBCC370133A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BB3F6-9BEB-462E-88C8-9DA740818CD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53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376E4-94D7-9940-B6C8-6A5014B8ABE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FBD64-75B6-4164-AE5C-6E36A5D81E0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682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A7818-18DF-4241-B555-298E97AA363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66937-BA58-40CA-A1EB-34C8C475738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81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948EE-4EAA-8048-9F4A-12472B886FB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F23D7-49CE-4D89-87F3-EF9E69CAAC6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09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A0B65-82B8-9644-9856-89C9DBE70A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1EB87-B642-4C04-9E84-47FAB23ADB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5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D3F10-9882-D543-9FF1-BC00BB0DE12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5256-7B42-44B2-8A00-DB9B2BC82E0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16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8D3A3-6CCC-0D4B-B716-6C8578B0315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E87F8-74E3-48FE-9DE4-723D765CCEB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42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28DE4-69BF-3E45-9F4A-7764084D132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45F1-C5BE-4B5D-A8F5-B3D505ECB8B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0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97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18FC7-BC4B-1D40-9225-0A989035F5B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61579-A09A-4467-8602-FE0E2503C0C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9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9F2B5-30B9-8E48-B00A-64F7ED546B6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DC70-DE8F-4164-9EC0-920F89DF4E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457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39CF0-8F09-7942-B7E6-66459C67AF8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3A64F-36DB-4D61-A5E1-E497D3A2AF2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388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DBFE2-A96C-43F4-92B8-8A64255BBC84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1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28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2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44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9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3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90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7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8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804B6233-FEB2-E24C-8EF5-AA99717A0F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2/6/17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9F20D53A-645C-4995-AA1D-045CE4060D8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92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6.wmf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48.wmf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54.jpeg"/><Relationship Id="rId5" Type="http://schemas.openxmlformats.org/officeDocument/2006/relationships/image" Target="../media/image55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56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7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61.wmf"/><Relationship Id="rId6" Type="http://schemas.openxmlformats.org/officeDocument/2006/relationships/image" Target="../media/image58.png"/><Relationship Id="rId7" Type="http://schemas.openxmlformats.org/officeDocument/2006/relationships/image" Target="../media/image54.jpe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62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63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64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65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9.bin"/><Relationship Id="rId11" Type="http://schemas.openxmlformats.org/officeDocument/2006/relationships/image" Target="../media/image66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67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6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69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23.bin"/><Relationship Id="rId11" Type="http://schemas.openxmlformats.org/officeDocument/2006/relationships/image" Target="../media/image70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hyperlink" Target="http://www.nada.kth.se/cvap/abstracts/cvap198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jpeg"/><Relationship Id="rId12" Type="http://schemas.openxmlformats.org/officeDocument/2006/relationships/image" Target="../media/image8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jpeg"/><Relationship Id="rId7" Type="http://schemas.openxmlformats.org/officeDocument/2006/relationships/image" Target="../media/image81.jpe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48.wmf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48.wmf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w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5.jpeg"/><Relationship Id="rId3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oleObject" Target="../embeddings/oleObject2.bin"/><Relationship Id="rId13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eg"/><Relationship Id="rId12" Type="http://schemas.openxmlformats.org/officeDocument/2006/relationships/oleObject" Target="../embeddings/oleObject3.bin"/><Relationship Id="rId13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jpeg"/><Relationship Id="rId13" Type="http://schemas.openxmlformats.org/officeDocument/2006/relationships/image" Target="../media/image23.png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632564"/>
            <a:ext cx="9144000" cy="299045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The Scale Invariant Feature Transform (SIFT)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CS B657</a:t>
            </a:r>
            <a:br>
              <a:rPr lang="en-US" sz="3200" dirty="0" smtClean="0"/>
            </a:br>
            <a:r>
              <a:rPr lang="en-US" sz="3200" dirty="0" smtClean="0"/>
              <a:t>Spring 2017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04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case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685800" y="1446213"/>
            <a:ext cx="73152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We can visualize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as an ellipse with axis lengths determined by the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eigenvalues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of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and orientation determined by the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eigenvectors 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of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</a:t>
            </a:r>
          </a:p>
          <a:p>
            <a:pPr>
              <a:spcBef>
                <a:spcPct val="50000"/>
              </a:spcBef>
            </a:pPr>
            <a:endParaRPr lang="en-US" sz="2400">
              <a:solidFill>
                <a:prstClr val="black"/>
              </a:solidFill>
              <a:latin typeface="Calibri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349625" y="3657600"/>
            <a:ext cx="5489575" cy="2878138"/>
            <a:chOff x="2254" y="2352"/>
            <a:chExt cx="3458" cy="1813"/>
          </a:xfrm>
        </p:grpSpPr>
        <p:sp>
          <p:nvSpPr>
            <p:cNvPr id="1032" name="Text Box 8"/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3300"/>
                  </a:solidFill>
                  <a:latin typeface="Calibri" charset="0"/>
                  <a:ea typeface="Times New Roman" charset="0"/>
                  <a:cs typeface="Times New Roman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33" name="Text Box 9"/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0033CC"/>
                  </a:solidFill>
                  <a:latin typeface="Calibri" charset="0"/>
                  <a:ea typeface="Times New Roman" charset="0"/>
                  <a:cs typeface="Times New Roman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latin typeface="Calibri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34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035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6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7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038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039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1040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</p:grpSp>
      <p:graphicFrame>
        <p:nvGraphicFramePr>
          <p:cNvPr id="1026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406400" y="4111625"/>
          <a:ext cx="26908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49" name="Equation" r:id="rId4" imgW="1333440" imgH="457200" progId="Equation.3">
                  <p:embed/>
                </p:oleObj>
              </mc:Choice>
              <mc:Fallback>
                <p:oleObj name="Equation" r:id="rId4" imgW="1333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4111625"/>
                        <a:ext cx="2690813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20"/>
          <p:cNvSpPr txBox="1">
            <a:spLocks noChangeArrowheads="1"/>
          </p:cNvSpPr>
          <p:nvPr/>
        </p:nvSpPr>
        <p:spPr bwMode="auto">
          <a:xfrm>
            <a:off x="304800" y="3581400"/>
            <a:ext cx="2251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 charset="0"/>
              </a:rPr>
              <a:t>Ellipse equation:</a:t>
            </a:r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5791200" y="3352800"/>
            <a:ext cx="30845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ru-RU" sz="240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</a:t>
            </a:r>
            <a:r>
              <a:rPr lang="en-US" sz="2400" baseline="-2500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max</a:t>
            </a:r>
            <a:r>
              <a:rPr lang="en-US" sz="24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,</a:t>
            </a:r>
            <a:r>
              <a:rPr lang="en-US" sz="24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</a:t>
            </a:r>
            <a:r>
              <a:rPr lang="ru-RU" sz="24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</a:t>
            </a:r>
            <a:r>
              <a:rPr lang="en-US" sz="2400" baseline="-25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min</a:t>
            </a:r>
            <a:r>
              <a:rPr lang="ru-RU" sz="24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</a:t>
            </a:r>
            <a:r>
              <a:rPr lang="en-US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  <a:sym typeface="Symbol" charset="2"/>
              </a:rPr>
              <a:t>: eigenvalues of </a:t>
            </a:r>
            <a:r>
              <a:rPr lang="en-US" i="1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  <a:sym typeface="Symbol" charset="2"/>
              </a:rPr>
              <a:t>H</a:t>
            </a:r>
            <a:endParaRPr lang="en-US" i="1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0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44"/>
          <p:cNvSpPr>
            <a:spLocks/>
          </p:cNvSpPr>
          <p:nvPr/>
        </p:nvSpPr>
        <p:spPr bwMode="auto">
          <a:xfrm>
            <a:off x="2743200" y="2667000"/>
            <a:ext cx="1600200" cy="1447800"/>
          </a:xfrm>
          <a:custGeom>
            <a:avLst/>
            <a:gdLst>
              <a:gd name="T0" fmla="*/ 0 w 1008"/>
              <a:gd name="T1" fmla="*/ 2147483647 h 912"/>
              <a:gd name="T2" fmla="*/ 0 w 1008"/>
              <a:gd name="T3" fmla="*/ 0 h 912"/>
              <a:gd name="T4" fmla="*/ 2147483647 w 1008"/>
              <a:gd name="T5" fmla="*/ 2147483647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1" name="Rectangle 46"/>
          <p:cNvSpPr>
            <a:spLocks noChangeArrowheads="1"/>
          </p:cNvSpPr>
          <p:nvPr/>
        </p:nvSpPr>
        <p:spPr bwMode="auto">
          <a:xfrm>
            <a:off x="2470150" y="33893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cxnSp>
        <p:nvCxnSpPr>
          <p:cNvPr id="37892" name="Straight Arrow Connector 27"/>
          <p:cNvCxnSpPr>
            <a:cxnSpLocks noChangeShapeType="1"/>
            <a:stCxn id="37896" idx="5"/>
          </p:cNvCxnSpPr>
          <p:nvPr/>
        </p:nvCxnSpPr>
        <p:spPr bwMode="auto">
          <a:xfrm rot="5400000" flipH="1">
            <a:off x="2470944" y="3385344"/>
            <a:ext cx="520700" cy="1588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</p:spPr>
      </p:cxnSp>
      <p:cxnSp>
        <p:nvCxnSpPr>
          <p:cNvPr id="37893" name="Straight Arrow Connector 30"/>
          <p:cNvCxnSpPr>
            <a:cxnSpLocks noChangeShapeType="1"/>
            <a:endCxn id="37897" idx="2"/>
          </p:cNvCxnSpPr>
          <p:nvPr/>
        </p:nvCxnSpPr>
        <p:spPr bwMode="auto">
          <a:xfrm rot="10800000">
            <a:off x="2209800" y="3619500"/>
            <a:ext cx="534988" cy="26988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</p:spPr>
      </p:cxnSp>
      <p:sp>
        <p:nvSpPr>
          <p:cNvPr id="378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Eigendecomposition</a:t>
            </a:r>
            <a:r>
              <a:rPr lang="en-US" dirty="0" smtClean="0"/>
              <a:t> to the rescue!</a:t>
            </a:r>
            <a:endParaRPr lang="en-US" dirty="0"/>
          </a:p>
        </p:txBody>
      </p:sp>
      <p:sp>
        <p:nvSpPr>
          <p:cNvPr id="37895" name="Rectangle 11"/>
          <p:cNvSpPr>
            <a:spLocks noChangeArrowheads="1"/>
          </p:cNvSpPr>
          <p:nvPr/>
        </p:nvSpPr>
        <p:spPr bwMode="auto">
          <a:xfrm>
            <a:off x="685800" y="4343400"/>
            <a:ext cx="79248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The </a:t>
            </a:r>
            <a:r>
              <a:rPr lang="en-US" sz="2000" i="1" dirty="0" smtClean="0">
                <a:solidFill>
                  <a:prstClr val="black"/>
                </a:solidFill>
                <a:latin typeface="Calibri" charset="0"/>
              </a:rPr>
              <a:t>eigenvectors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</a:rPr>
              <a:t>x</a:t>
            </a:r>
            <a:r>
              <a:rPr lang="en-US" sz="2000" baseline="-25000" dirty="0" err="1" smtClean="0">
                <a:solidFill>
                  <a:prstClr val="black"/>
                </a:solidFill>
                <a:latin typeface="Calibri" charset="0"/>
              </a:rPr>
              <a:t>min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 and </a:t>
            </a:r>
            <a:r>
              <a:rPr lang="en-US" sz="2000" dirty="0" err="1" smtClean="0">
                <a:solidFill>
                  <a:prstClr val="black"/>
                </a:solidFill>
                <a:latin typeface="Calibri" charset="0"/>
              </a:rPr>
              <a:t>x</a:t>
            </a:r>
            <a:r>
              <a:rPr lang="en-US" sz="2000" baseline="-25000" dirty="0" err="1" smtClean="0">
                <a:solidFill>
                  <a:prstClr val="black"/>
                </a:solidFill>
                <a:latin typeface="Calibri" charset="0"/>
              </a:rPr>
              <a:t>max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 of H tell us the directions that have the smallest and largest changes in appearance. </a:t>
            </a:r>
          </a:p>
          <a:p>
            <a:pPr marL="342900" indent="-342900">
              <a:spcBef>
                <a:spcPct val="20000"/>
              </a:spcBef>
            </a:pPr>
            <a:endParaRPr lang="en-US" sz="2000" dirty="0" smtClean="0">
              <a:solidFill>
                <a:prstClr val="black"/>
              </a:solidFill>
              <a:latin typeface="Calibri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The </a:t>
            </a:r>
            <a:r>
              <a:rPr lang="en-US" sz="2000" i="1" dirty="0" smtClean="0">
                <a:solidFill>
                  <a:prstClr val="black"/>
                </a:solidFill>
                <a:latin typeface="Calibri" charset="0"/>
              </a:rPr>
              <a:t>eigenvalues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</a:rPr>
              <a:t>λ</a:t>
            </a:r>
            <a:r>
              <a:rPr lang="en-US" sz="2000" baseline="-25000" dirty="0" err="1">
                <a:solidFill>
                  <a:prstClr val="black"/>
                </a:solidFill>
                <a:latin typeface="Calibri" charset="0"/>
              </a:rPr>
              <a:t>min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</a:rPr>
              <a:t>λ</a:t>
            </a:r>
            <a:r>
              <a:rPr lang="en-US" sz="2000" baseline="-25000" dirty="0" err="1">
                <a:solidFill>
                  <a:prstClr val="black"/>
                </a:solidFill>
                <a:latin typeface="Calibri" charset="0"/>
              </a:rPr>
              <a:t>max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of 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H tell us how much change there is in each of these directions. </a:t>
            </a:r>
            <a:endParaRPr lang="en-US" sz="2000" dirty="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6" name="Oval 25"/>
          <p:cNvSpPr>
            <a:spLocks noChangeArrowheads="1"/>
          </p:cNvSpPr>
          <p:nvPr/>
        </p:nvSpPr>
        <p:spPr bwMode="auto">
          <a:xfrm>
            <a:off x="2667000" y="3581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7" name="Oval 26"/>
          <p:cNvSpPr>
            <a:spLocks noChangeArrowheads="1"/>
          </p:cNvSpPr>
          <p:nvPr/>
        </p:nvSpPr>
        <p:spPr bwMode="auto">
          <a:xfrm>
            <a:off x="2209800" y="31242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8" name="Rectangle 9"/>
          <p:cNvSpPr>
            <a:spLocks noChangeArrowheads="1"/>
          </p:cNvSpPr>
          <p:nvPr/>
        </p:nvSpPr>
        <p:spPr bwMode="auto">
          <a:xfrm>
            <a:off x="2133600" y="2698750"/>
            <a:ext cx="611188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>
                <a:solidFill>
                  <a:srgbClr val="0066FF"/>
                </a:solidFill>
                <a:latin typeface="Calibri"/>
              </a:rPr>
              <a:t> x</a:t>
            </a:r>
            <a:r>
              <a:rPr lang="en-US" baseline="-25000">
                <a:solidFill>
                  <a:srgbClr val="0066FF"/>
                </a:solidFill>
                <a:latin typeface="Calibri"/>
              </a:rPr>
              <a:t>min</a:t>
            </a:r>
          </a:p>
        </p:txBody>
      </p:sp>
      <p:sp>
        <p:nvSpPr>
          <p:cNvPr id="37899" name="Rectangle 15"/>
          <p:cNvSpPr>
            <a:spLocks noChangeArrowheads="1"/>
          </p:cNvSpPr>
          <p:nvPr/>
        </p:nvSpPr>
        <p:spPr bwMode="auto">
          <a:xfrm>
            <a:off x="1600200" y="3460750"/>
            <a:ext cx="654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>
                <a:solidFill>
                  <a:srgbClr val="0066FF"/>
                </a:solidFill>
                <a:latin typeface="Calibri"/>
              </a:rPr>
              <a:t> x</a:t>
            </a:r>
            <a:r>
              <a:rPr lang="en-US" baseline="-25000">
                <a:solidFill>
                  <a:srgbClr val="0066FF"/>
                </a:solidFill>
                <a:latin typeface="Calibri"/>
              </a:rPr>
              <a:t>max</a:t>
            </a:r>
          </a:p>
        </p:txBody>
      </p:sp>
      <p:pic>
        <p:nvPicPr>
          <p:cNvPr id="37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447800"/>
            <a:ext cx="6053138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1" name="Left Brace 17"/>
          <p:cNvSpPr>
            <a:spLocks/>
          </p:cNvSpPr>
          <p:nvPr/>
        </p:nvSpPr>
        <p:spPr bwMode="auto">
          <a:xfrm rot="-5400000">
            <a:off x="5340350" y="1898650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37902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0500" y="29718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24193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</a:t>
            </a:r>
            <a:r>
              <a:rPr lang="en-US" dirty="0" err="1"/>
              <a:t>eigenvalues</a:t>
            </a:r>
            <a:endParaRPr lang="ru-RU" dirty="0"/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533400" y="1416050"/>
            <a:ext cx="800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Classification of image points using </a:t>
            </a:r>
            <a:r>
              <a:rPr lang="en-US" sz="2800" dirty="0" err="1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eigenvalues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 of </a:t>
            </a:r>
            <a:r>
              <a:rPr lang="en-US" sz="2800" i="1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M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:</a:t>
            </a:r>
            <a:endParaRPr lang="ru-RU" sz="2800" dirty="0">
              <a:solidFill>
                <a:prstClr val="black"/>
              </a:solidFill>
              <a:latin typeface="Calibri" charset="0"/>
              <a:ea typeface="Times New Roman" charset="0"/>
              <a:cs typeface="Times New Roman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27100" y="2184400"/>
            <a:ext cx="7442200" cy="4191000"/>
            <a:chOff x="635000" y="1790700"/>
            <a:chExt cx="7442200" cy="4191000"/>
          </a:xfrm>
        </p:grpSpPr>
        <p:cxnSp>
          <p:nvCxnSpPr>
            <p:cNvPr id="32" name="Straight Connector 31"/>
            <p:cNvCxnSpPr>
              <a:stCxn id="28" idx="2"/>
            </p:cNvCxnSpPr>
            <p:nvPr/>
          </p:nvCxnSpPr>
          <p:spPr>
            <a:xfrm rot="5400000" flipH="1" flipV="1">
              <a:off x="571500" y="2755900"/>
              <a:ext cx="3568700" cy="1638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8" idx="2"/>
            </p:cNvCxnSpPr>
            <p:nvPr/>
          </p:nvCxnSpPr>
          <p:spPr>
            <a:xfrm rot="5400000" flipH="1" flipV="1">
              <a:off x="3060700" y="2286000"/>
              <a:ext cx="1549400" cy="4597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5638800" y="55245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24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1</a:t>
              </a:r>
              <a:endParaRPr lang="ru-RU" sz="2400" baseline="-25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40969" name="Rectangle 9"/>
            <p:cNvSpPr>
              <a:spLocks noChangeArrowheads="1"/>
            </p:cNvSpPr>
            <p:nvPr/>
          </p:nvSpPr>
          <p:spPr bwMode="auto">
            <a:xfrm>
              <a:off x="4673600" y="2120900"/>
              <a:ext cx="3403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“Corner”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/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and </a:t>
              </a: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are large</a:t>
              </a:r>
              <a:r>
                <a:rPr lang="en-US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,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</a:t>
              </a:r>
              <a:r>
                <a:rPr lang="ru-RU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~ </a:t>
              </a: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;</a:t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en-US" sz="2000" i="1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E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increases in all directions</a:t>
              </a:r>
              <a:endParaRPr lang="ru-RU" sz="2000" dirty="0">
                <a:solidFill>
                  <a:prstClr val="black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  <p:sp>
          <p:nvSpPr>
            <p:cNvPr id="40971" name="Rectangle 11"/>
            <p:cNvSpPr>
              <a:spLocks noChangeArrowheads="1"/>
            </p:cNvSpPr>
            <p:nvPr/>
          </p:nvSpPr>
          <p:spPr bwMode="auto">
            <a:xfrm>
              <a:off x="4406900" y="4470400"/>
              <a:ext cx="12954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“Edge”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/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&gt;&gt; </a:t>
              </a: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endParaRPr lang="ru-RU" sz="2000" dirty="0">
                <a:solidFill>
                  <a:prstClr val="black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  <p:sp>
          <p:nvSpPr>
            <p:cNvPr id="40975" name="Oval 15"/>
            <p:cNvSpPr>
              <a:spLocks noChangeArrowheads="1"/>
            </p:cNvSpPr>
            <p:nvPr/>
          </p:nvSpPr>
          <p:spPr bwMode="auto">
            <a:xfrm>
              <a:off x="3975100" y="2463800"/>
              <a:ext cx="609600" cy="638175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40976" name="Oval 16"/>
            <p:cNvSpPr>
              <a:spLocks noChangeArrowheads="1"/>
            </p:cNvSpPr>
            <p:nvPr/>
          </p:nvSpPr>
          <p:spPr bwMode="auto">
            <a:xfrm>
              <a:off x="1682750" y="2159000"/>
              <a:ext cx="927100" cy="125413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40978" name="Oval 18"/>
            <p:cNvSpPr>
              <a:spLocks noChangeArrowheads="1"/>
            </p:cNvSpPr>
            <p:nvPr/>
          </p:nvSpPr>
          <p:spPr bwMode="auto">
            <a:xfrm rot="5542000">
              <a:off x="5418932" y="4642642"/>
              <a:ext cx="927100" cy="125413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-342900" y="3810000"/>
              <a:ext cx="3733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193800" y="5384800"/>
              <a:ext cx="54483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635000" y="1993900"/>
              <a:ext cx="1066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24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2</a:t>
              </a:r>
              <a:endParaRPr lang="ru-RU" sz="2400" baseline="-25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1536700" y="3606800"/>
              <a:ext cx="1749425" cy="1752600"/>
            </a:xfrm>
            <a:prstGeom prst="rtTriangl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40973" name="Rectangle 13"/>
            <p:cNvSpPr>
              <a:spLocks noChangeArrowheads="1"/>
            </p:cNvSpPr>
            <p:nvPr/>
          </p:nvSpPr>
          <p:spPr bwMode="auto">
            <a:xfrm>
              <a:off x="1574800" y="4559300"/>
              <a:ext cx="1219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“Flat” </a:t>
              </a:r>
              <a:r>
                <a:rPr lang="en-US" sz="2000" dirty="0" smtClean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regions</a:t>
              </a:r>
              <a:endParaRPr lang="ru-RU" sz="2000" dirty="0">
                <a:solidFill>
                  <a:srgbClr val="0033CC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  <p:sp>
          <p:nvSpPr>
            <p:cNvPr id="40977" name="Oval 17"/>
            <p:cNvSpPr>
              <a:spLocks noChangeArrowheads="1"/>
            </p:cNvSpPr>
            <p:nvPr/>
          </p:nvSpPr>
          <p:spPr bwMode="auto">
            <a:xfrm>
              <a:off x="1625600" y="4724400"/>
              <a:ext cx="152400" cy="152400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1574800" y="2387600"/>
              <a:ext cx="12954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“Edge”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/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ru-RU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r>
                <a:rPr lang="en-US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&gt;&gt; </a:t>
              </a:r>
              <a:r>
                <a:rPr lang="ru-RU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</a:t>
              </a:r>
              <a:endParaRPr lang="ru-RU" sz="2000" dirty="0">
                <a:solidFill>
                  <a:prstClr val="black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0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315200" cy="609600"/>
          </a:xfrm>
        </p:spPr>
        <p:txBody>
          <a:bodyPr/>
          <a:lstStyle/>
          <a:p>
            <a:r>
              <a:rPr lang="en-US" sz="4000" dirty="0" smtClean="0">
                <a:latin typeface="Arial" charset="0"/>
              </a:rPr>
              <a:t>Harris Detector </a:t>
            </a:r>
            <a:r>
              <a:rPr lang="pl-PL" sz="2000" dirty="0" smtClean="0">
                <a:latin typeface="Arial" charset="0"/>
              </a:rPr>
              <a:t>[</a:t>
            </a:r>
            <a:r>
              <a:rPr lang="pl-PL" sz="2000" dirty="0" smtClean="0"/>
              <a:t>Harris88</a:t>
            </a:r>
            <a:r>
              <a:rPr lang="pl-PL" sz="2000" dirty="0" smtClean="0">
                <a:latin typeface="Arial" charset="0"/>
              </a:rPr>
              <a:t>]</a:t>
            </a:r>
            <a:endParaRPr lang="en-US" sz="2400" dirty="0" smtClean="0">
              <a:latin typeface="Arial" charset="0"/>
            </a:endParaRP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Second moment matrix</a:t>
            </a:r>
            <a:br>
              <a:rPr lang="pl-PL" dirty="0" smtClean="0"/>
            </a:br>
            <a:endParaRPr lang="en-US" dirty="0" smtClean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3" name="Equation" r:id="rId4" imgW="2654280" imgH="507960" progId="Equation.3">
                  <p:embed/>
                </p:oleObj>
              </mc:Choice>
              <mc:Fallback>
                <p:oleObj name="Equation" r:id="rId4" imgW="26542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D9460-D11B-4D16-941B-9917FF301C73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</a:t>
            </a:fld>
            <a:endParaRPr lang="de-DE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789488" y="2314575"/>
            <a:ext cx="1800225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1600">
                <a:solidFill>
                  <a:prstClr val="black"/>
                </a:solidFill>
                <a:latin typeface="Arial" charset="0"/>
              </a:rPr>
              <a:t>1. Image derivatives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1600">
                <a:solidFill>
                  <a:prstClr val="black"/>
                </a:solidFill>
                <a:latin typeface="Arial" charset="0"/>
              </a:rPr>
              <a:t>2. Square of derivatives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1600">
                <a:solidFill>
                  <a:prstClr val="black"/>
                </a:solidFill>
                <a:latin typeface="Arial" charset="0"/>
              </a:rPr>
              <a:t>3. Gaussian </a:t>
            </a:r>
            <a:br>
              <a:rPr lang="pl-PL" sz="1600">
                <a:solidFill>
                  <a:prstClr val="black"/>
                </a:solidFill>
                <a:latin typeface="Arial" charset="0"/>
              </a:rPr>
            </a:br>
            <a:r>
              <a:rPr lang="pl-PL" sz="1600">
                <a:solidFill>
                  <a:prstClr val="black"/>
                </a:solidFill>
                <a:latin typeface="Arial" charset="0"/>
              </a:rPr>
              <a:t>    filter </a:t>
            </a:r>
            <a:r>
              <a:rPr lang="pl-PL" sz="1600" i="1">
                <a:solidFill>
                  <a:prstClr val="black"/>
                </a:solidFill>
                <a:latin typeface="Arial" charset="0"/>
              </a:rPr>
              <a:t>g(</a:t>
            </a:r>
            <a:r>
              <a:rPr lang="pl-PL" sz="1600" i="1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pl-PL" sz="1600" i="1" baseline="-25000">
                <a:solidFill>
                  <a:prstClr val="black"/>
                </a:solidFill>
                <a:latin typeface="Arial" charset="0"/>
              </a:rPr>
              <a:t>I</a:t>
            </a:r>
            <a:r>
              <a:rPr lang="pl-PL" sz="1600" i="1">
                <a:solidFill>
                  <a:prstClr val="black"/>
                </a:solidFill>
                <a:latin typeface="Arial" charset="0"/>
              </a:rPr>
              <a:t>)</a:t>
            </a:r>
            <a:endParaRPr lang="en-US" sz="1600" i="1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4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8224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8225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i="1">
                  <a:solidFill>
                    <a:prstClr val="white"/>
                  </a:solidFill>
                  <a:latin typeface="Arial" charset="0"/>
                </a:rPr>
                <a:t>I</a:t>
              </a:r>
              <a:r>
                <a:rPr lang="pl-PL" i="1" baseline="-25000">
                  <a:solidFill>
                    <a:prstClr val="white"/>
                  </a:solidFill>
                  <a:latin typeface="Arial" charset="0"/>
                </a:rPr>
                <a:t>x</a:t>
              </a:r>
              <a:endParaRPr lang="en-US" i="1" baseline="-25000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8226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i="1" dirty="0" err="1">
                  <a:solidFill>
                    <a:prstClr val="white"/>
                  </a:solidFill>
                  <a:latin typeface="Arial" charset="0"/>
                </a:rPr>
                <a:t>I</a:t>
              </a:r>
              <a:r>
                <a:rPr lang="pl-PL" i="1" baseline="-25000" dirty="0" err="1">
                  <a:solidFill>
                    <a:prstClr val="white"/>
                  </a:solidFill>
                  <a:latin typeface="Arial" charset="0"/>
                </a:rPr>
                <a:t>y</a:t>
              </a:r>
              <a:endParaRPr lang="en-US" i="1" baseline="-25000" dirty="0">
                <a:solidFill>
                  <a:prstClr val="white"/>
                </a:solidFill>
                <a:latin typeface="Arial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endParaRPr lang="en-US" i="1" baseline="3000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endParaRPr lang="en-US" i="1" baseline="3000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endParaRPr lang="en-US" i="1" baseline="-2500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>
                <a:solidFill>
                  <a:prstClr val="black"/>
                </a:solidFill>
                <a:latin typeface="Arial" charset="0"/>
              </a:rPr>
              <a:t>4. Cornerness function 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– </a:t>
            </a:r>
            <a:r>
              <a:rPr lang="pl-PL">
                <a:solidFill>
                  <a:prstClr val="black"/>
                </a:solidFill>
                <a:latin typeface="Arial" charset="0"/>
              </a:rPr>
              <a:t>both eigenvalues are strong</a:t>
            </a:r>
            <a:endParaRPr lang="en-US" i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har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>
                <a:solidFill>
                  <a:prstClr val="black"/>
                </a:solidFill>
                <a:latin typeface="Arial" charset="0"/>
              </a:rPr>
              <a:t>5. Non-maxima suppression</a:t>
            </a:r>
            <a:endParaRPr lang="en-US" i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23" name="Text Box 24"/>
          <p:cNvSpPr txBox="1">
            <a:spLocks noChangeArrowheads="1"/>
          </p:cNvSpPr>
          <p:nvPr/>
        </p:nvSpPr>
        <p:spPr bwMode="auto">
          <a:xfrm>
            <a:off x="8153400" y="4953000"/>
            <a:ext cx="9906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4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82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Harris Detector – Responses </a:t>
            </a:r>
            <a:r>
              <a:rPr lang="pl-PL" sz="2000" smtClean="0">
                <a:latin typeface="Arial" charset="0"/>
              </a:rPr>
              <a:t>[</a:t>
            </a:r>
            <a:r>
              <a:rPr lang="pl-PL" sz="2000" smtClean="0"/>
              <a:t>Harris88</a:t>
            </a:r>
            <a:r>
              <a:rPr lang="pl-PL" sz="2000" smtClean="0">
                <a:latin typeface="Arial" charset="0"/>
              </a:rPr>
              <a:t>]</a:t>
            </a:r>
            <a:endParaRPr lang="en-US" sz="2000" smtClean="0">
              <a:latin typeface="Arial" charset="0"/>
            </a:endParaRP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29" t="7024" r="9061" b="10834"/>
          <a:stretch>
            <a:fillRect/>
          </a:stretch>
        </p:blipFill>
        <p:spPr bwMode="auto">
          <a:xfrm>
            <a:off x="519113" y="1019175"/>
            <a:ext cx="427355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36" t="6996" r="9131" b="10835"/>
          <a:stretch>
            <a:fillRect/>
          </a:stretch>
        </p:blipFill>
        <p:spPr bwMode="auto">
          <a:xfrm>
            <a:off x="4060825" y="3484563"/>
            <a:ext cx="5083175" cy="33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24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CC96-86E3-C34D-B54D-15EED2B22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4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</a:t>
            </a:r>
            <a:r>
              <a:rPr lang="en-US" dirty="0" smtClean="0"/>
              <a:t>detector example</a:t>
            </a:r>
            <a:endParaRPr lang="en-US" dirty="0"/>
          </a:p>
        </p:txBody>
      </p:sp>
      <p:sp>
        <p:nvSpPr>
          <p:cNvPr id="224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42564" name="Picture 4" descr="cows_step0"/>
          <p:cNvPicPr>
            <a:picLocks noChangeAspect="1" noChangeArrowheads="1"/>
          </p:cNvPicPr>
          <p:nvPr/>
        </p:nvPicPr>
        <p:blipFill>
          <a:blip r:embed="rId2">
            <a:lum bright="12000" contrast="18000"/>
          </a:blip>
          <a:srcRect/>
          <a:stretch>
            <a:fillRect/>
          </a:stretch>
        </p:blipFill>
        <p:spPr bwMode="auto">
          <a:xfrm>
            <a:off x="558800" y="1327150"/>
            <a:ext cx="7658100" cy="495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91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3365-013C-0A4E-86DD-E8BEF9718B4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2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values</a:t>
            </a:r>
            <a:endParaRPr lang="en-US" dirty="0"/>
          </a:p>
        </p:txBody>
      </p:sp>
      <p:pic>
        <p:nvPicPr>
          <p:cNvPr id="2227204" name="Picture 4" descr="cows_step1_corner_respon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485900"/>
            <a:ext cx="7531100" cy="486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54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661B-6F11-5B4B-B574-2292157EAF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2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2228228" name="Picture 4" descr="cows_step2_thr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528763"/>
            <a:ext cx="7594600" cy="4908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7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BC40-10DC-0A4F-9693-E04C3A06AD2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2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non-maximal suppression</a:t>
            </a:r>
            <a:endParaRPr lang="en-US" dirty="0"/>
          </a:p>
        </p:txBody>
      </p:sp>
      <p:pic>
        <p:nvPicPr>
          <p:cNvPr id="2229252" name="Picture 4" descr="cows_step3_thresh&amp;max"/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96900" y="1587500"/>
            <a:ext cx="7581900" cy="4883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803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B6BB-A285-DD44-B205-1B7B5ABCD4A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3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detector result</a:t>
            </a:r>
          </a:p>
        </p:txBody>
      </p:sp>
      <p:sp>
        <p:nvSpPr>
          <p:cNvPr id="223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30276" name="Picture 4" descr="cows_step4_harris"/>
          <p:cNvPicPr>
            <a:picLocks noChangeAspect="1" noChangeArrowheads="1"/>
          </p:cNvPicPr>
          <p:nvPr/>
        </p:nvPicPr>
        <p:blipFill>
          <a:blip r:embed="rId2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520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#1 posted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56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z="2000" dirty="0" smtClean="0">
              <a:latin typeface="Arial" charset="0"/>
            </a:endParaRPr>
          </a:p>
        </p:txBody>
      </p:sp>
      <p:pic>
        <p:nvPicPr>
          <p:cNvPr id="4710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6525" y="1201738"/>
            <a:ext cx="6561138" cy="52657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2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align two pictures?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matching?</a:t>
            </a:r>
          </a:p>
          <a:p>
            <a:pPr lvl="1"/>
            <a:r>
              <a:rPr lang="en-US" dirty="0" smtClean="0"/>
              <a:t>But what if</a:t>
            </a:r>
          </a:p>
          <a:p>
            <a:pPr lvl="2"/>
            <a:r>
              <a:rPr lang="en-US" dirty="0" smtClean="0"/>
              <a:t>Not just translation change, but rotation and scale?</a:t>
            </a:r>
          </a:p>
          <a:p>
            <a:pPr lvl="2"/>
            <a:r>
              <a:rPr lang="en-US" dirty="0" smtClean="0"/>
              <a:t>Only small pieces of the pictures match?</a:t>
            </a:r>
          </a:p>
          <a:p>
            <a:endParaRPr lang="en-US" dirty="0"/>
          </a:p>
        </p:txBody>
      </p:sp>
      <p:pic>
        <p:nvPicPr>
          <p:cNvPr id="10" name="Picture 2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019039">
            <a:off x="4505511" y="3492795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657600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92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de-CH" dirty="0" smtClean="0"/>
          </a:p>
        </p:txBody>
      </p: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1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2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3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1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2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3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</p:grp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>
                <a:solidFill>
                  <a:prstClr val="black"/>
                </a:solidFill>
                <a:latin typeface="Calibri"/>
              </a:rPr>
              <a:t>1. Find a set of   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distinctive key-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points 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73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de-CH" dirty="0" smtClean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0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215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9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216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  <a:latin typeface="Calibri"/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1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2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3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  <a:latin typeface="Calibri"/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1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2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3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17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>
                <a:solidFill>
                  <a:prstClr val="black"/>
                </a:solidFill>
                <a:latin typeface="Calibri"/>
              </a:rPr>
              <a:t>1. Find a set of   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distinctive key-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points 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7170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/>
            <a:r>
              <a:rPr lang="en-US" sz="2100" b="1" dirty="0">
                <a:solidFill>
                  <a:prstClr val="black"/>
                </a:solidFill>
                <a:latin typeface="Calibri"/>
              </a:rPr>
              <a:t>3. </a:t>
            </a:r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Normalize for    </a:t>
            </a:r>
            <a:br>
              <a:rPr lang="en-US" sz="2100" b="1" dirty="0" smtClean="0">
                <a:solidFill>
                  <a:prstClr val="black"/>
                </a:solidFill>
                <a:latin typeface="Calibri"/>
              </a:rPr>
            </a:br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    </a:t>
            </a:r>
            <a:r>
              <a:rPr lang="en-US" sz="2100" b="1" i="1" u="sng" dirty="0" smtClean="0">
                <a:solidFill>
                  <a:prstClr val="black"/>
                </a:solidFill>
                <a:latin typeface="Calibri"/>
              </a:rPr>
              <a:t>scale</a:t>
            </a:r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 and                                 </a:t>
            </a:r>
          </a:p>
          <a:p>
            <a:pPr eaLnBrk="0" hangingPunct="0"/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    </a:t>
            </a:r>
            <a:r>
              <a:rPr lang="en-US" sz="2100" b="1" i="1" u="sng" dirty="0" smtClean="0">
                <a:solidFill>
                  <a:prstClr val="black"/>
                </a:solidFill>
                <a:latin typeface="Calibri"/>
              </a:rPr>
              <a:t>orientation  </a:t>
            </a:r>
            <a:endParaRPr lang="en-US" b="1" i="1" u="sng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prstClr val="black"/>
                </a:solidFill>
                <a:latin typeface="Calibri"/>
              </a:rPr>
              <a:t>2. Define a region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around each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keypoint   </a:t>
            </a:r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prstClr val="black"/>
                </a:solidFill>
                <a:latin typeface="Calibri"/>
              </a:rPr>
              <a:t>4. Compute a local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descriptor from the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normalized region</a:t>
            </a:r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prstClr val="black"/>
                </a:solidFill>
                <a:latin typeface="Calibri"/>
              </a:rPr>
              <a:t>5. Match local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descriptors</a:t>
            </a:r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9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Arial" pitchFamily="34" charset="0"/>
              </a:rPr>
              <a:t>So far: can localize in x-y, but not scale</a:t>
            </a:r>
            <a:endParaRPr lang="en-US" sz="2000" dirty="0" smtClean="0">
              <a:latin typeface="Arial" pitchFamily="34" charset="0"/>
            </a:endParaRPr>
          </a:p>
        </p:txBody>
      </p:sp>
      <p:pic>
        <p:nvPicPr>
          <p:cNvPr id="4813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028" t="6926" r="9505" b="10374"/>
          <a:stretch>
            <a:fillRect/>
          </a:stretch>
        </p:blipFill>
        <p:spPr>
          <a:xfrm>
            <a:off x="1219200" y="1295400"/>
            <a:ext cx="6553200" cy="525938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90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439863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476375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1871663" y="2052638"/>
            <a:ext cx="215900" cy="2159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5651500" y="1728788"/>
            <a:ext cx="396875" cy="3952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821363" y="1881188"/>
            <a:ext cx="73025" cy="73025"/>
            <a:chOff x="1292" y="2205"/>
            <a:chExt cx="46" cy="46"/>
          </a:xfrm>
        </p:grpSpPr>
        <p:sp>
          <p:nvSpPr>
            <p:cNvPr id="10256" name="Line 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7" name="Line 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43100" y="2124075"/>
            <a:ext cx="73025" cy="73025"/>
            <a:chOff x="1292" y="2205"/>
            <a:chExt cx="46" cy="46"/>
          </a:xfrm>
        </p:grpSpPr>
        <p:sp>
          <p:nvSpPr>
            <p:cNvPr id="10254" name="Line 1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5" name="Line 1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251" name="Line 13"/>
          <p:cNvSpPr>
            <a:spLocks noChangeShapeType="1"/>
          </p:cNvSpPr>
          <p:nvPr/>
        </p:nvSpPr>
        <p:spPr bwMode="auto">
          <a:xfrm>
            <a:off x="1979613" y="2303463"/>
            <a:ext cx="1116012" cy="20891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52" name="Line 14"/>
          <p:cNvSpPr>
            <a:spLocks noChangeShapeType="1"/>
          </p:cNvSpPr>
          <p:nvPr/>
        </p:nvSpPr>
        <p:spPr bwMode="auto">
          <a:xfrm flipH="1">
            <a:off x="5616575" y="2160588"/>
            <a:ext cx="250825" cy="22685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008313" y="4433888"/>
          <a:ext cx="34988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1" name="Equation" r:id="rId6" imgW="2120760" imgH="241200" progId="Equation.3">
                  <p:embed/>
                </p:oleObj>
              </mc:Choice>
              <mc:Fallback>
                <p:oleObj name="Equation" r:id="rId6" imgW="2120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433888"/>
                        <a:ext cx="349885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Text Box 16"/>
          <p:cNvSpPr txBox="1">
            <a:spLocks noChangeArrowheads="1"/>
          </p:cNvSpPr>
          <p:nvPr/>
        </p:nvSpPr>
        <p:spPr bwMode="auto">
          <a:xfrm>
            <a:off x="539750" y="5124450"/>
            <a:ext cx="81375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400">
                <a:solidFill>
                  <a:prstClr val="black"/>
                </a:solidFill>
                <a:latin typeface="Calibri"/>
              </a:rPr>
              <a:t/>
            </a:r>
            <a:br>
              <a:rPr lang="pl-PL" sz="2400">
                <a:solidFill>
                  <a:prstClr val="black"/>
                </a:solidFill>
                <a:latin typeface="Calibri"/>
              </a:rPr>
            </a:br>
            <a:r>
              <a:rPr lang="pl-PL" sz="2400">
                <a:solidFill>
                  <a:prstClr val="black"/>
                </a:solidFill>
                <a:latin typeface="Calibri"/>
              </a:rPr>
              <a:t>How to find corresponding patch sizes?</a:t>
            </a: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17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12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4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1700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7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8475"/>
            <a:ext cx="3313112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4988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8"/>
          <p:cNvSpPr>
            <a:spLocks noChangeArrowheads="1"/>
          </p:cNvSpPr>
          <p:nvPr/>
        </p:nvSpPr>
        <p:spPr bwMode="auto">
          <a:xfrm>
            <a:off x="1906588" y="2417763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821363" y="2209800"/>
            <a:ext cx="73025" cy="73025"/>
            <a:chOff x="1292" y="2205"/>
            <a:chExt cx="46" cy="46"/>
          </a:xfrm>
        </p:grpSpPr>
        <p:sp>
          <p:nvSpPr>
            <p:cNvPr id="11287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88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43100" y="2452688"/>
            <a:ext cx="73025" cy="73025"/>
            <a:chOff x="1292" y="2205"/>
            <a:chExt cx="46" cy="46"/>
          </a:xfrm>
        </p:grpSpPr>
        <p:sp>
          <p:nvSpPr>
            <p:cNvPr id="11285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86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1277" name="Picture 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4713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1278" name="Rectangle 20"/>
          <p:cNvSpPr>
            <a:spLocks noChangeArrowheads="1"/>
          </p:cNvSpPr>
          <p:nvPr/>
        </p:nvSpPr>
        <p:spPr bwMode="auto">
          <a:xfrm>
            <a:off x="5472113" y="4757738"/>
            <a:ext cx="2303462" cy="1116012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5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Rectangle 22"/>
          <p:cNvSpPr>
            <a:spLocks noChangeArrowheads="1"/>
          </p:cNvSpPr>
          <p:nvPr/>
        </p:nvSpPr>
        <p:spPr bwMode="auto">
          <a:xfrm>
            <a:off x="1511300" y="4767263"/>
            <a:ext cx="2305050" cy="1150937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1584325" y="2632075"/>
            <a:ext cx="395288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1" name="Rectangle 24"/>
          <p:cNvSpPr>
            <a:spLocks noChangeArrowheads="1"/>
          </p:cNvSpPr>
          <p:nvPr/>
        </p:nvSpPr>
        <p:spPr bwMode="auto">
          <a:xfrm>
            <a:off x="5786438" y="2174875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2" name="Line 25"/>
          <p:cNvSpPr>
            <a:spLocks noChangeShapeType="1"/>
          </p:cNvSpPr>
          <p:nvPr/>
        </p:nvSpPr>
        <p:spPr bwMode="auto">
          <a:xfrm flipH="1">
            <a:off x="5543550" y="2344738"/>
            <a:ext cx="360363" cy="32400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3" name="Oval 26"/>
          <p:cNvSpPr>
            <a:spLocks noChangeArrowheads="1"/>
          </p:cNvSpPr>
          <p:nvPr/>
        </p:nvSpPr>
        <p:spPr bwMode="auto">
          <a:xfrm>
            <a:off x="1511300" y="5116513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4" name="Oval 27"/>
          <p:cNvSpPr>
            <a:spLocks noChangeArrowheads="1"/>
          </p:cNvSpPr>
          <p:nvPr/>
        </p:nvSpPr>
        <p:spPr bwMode="auto">
          <a:xfrm>
            <a:off x="5543550" y="56578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27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22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8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" name="Rectangle 7"/>
          <p:cNvSpPr>
            <a:spLocks noChangeArrowheads="1"/>
          </p:cNvSpPr>
          <p:nvPr/>
        </p:nvSpPr>
        <p:spPr bwMode="auto">
          <a:xfrm>
            <a:off x="1871663" y="2387600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2313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14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2311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12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230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2302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9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4" name="Line 19"/>
          <p:cNvSpPr>
            <a:spLocks noChangeShapeType="1"/>
          </p:cNvSpPr>
          <p:nvPr/>
        </p:nvSpPr>
        <p:spPr bwMode="auto">
          <a:xfrm flipH="1">
            <a:off x="1619250" y="2630488"/>
            <a:ext cx="360363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5" name="Rectangle 20"/>
          <p:cNvSpPr>
            <a:spLocks noChangeArrowheads="1"/>
          </p:cNvSpPr>
          <p:nvPr/>
        </p:nvSpPr>
        <p:spPr bwMode="auto">
          <a:xfrm>
            <a:off x="5751513" y="2144713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6" name="Line 21"/>
          <p:cNvSpPr>
            <a:spLocks noChangeShapeType="1"/>
          </p:cNvSpPr>
          <p:nvPr/>
        </p:nvSpPr>
        <p:spPr bwMode="auto">
          <a:xfrm flipH="1">
            <a:off x="5688013" y="2343150"/>
            <a:ext cx="215900" cy="2916238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9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1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563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33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2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33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2" name="Rectangle 7"/>
          <p:cNvSpPr>
            <a:spLocks noChangeArrowheads="1"/>
          </p:cNvSpPr>
          <p:nvPr/>
        </p:nvSpPr>
        <p:spPr bwMode="auto">
          <a:xfrm>
            <a:off x="1843088" y="2349500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3339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40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333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3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3326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3315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3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28" name="Line 19"/>
          <p:cNvSpPr>
            <a:spLocks noChangeShapeType="1"/>
          </p:cNvSpPr>
          <p:nvPr/>
        </p:nvSpPr>
        <p:spPr bwMode="auto">
          <a:xfrm flipH="1">
            <a:off x="1763713" y="2630488"/>
            <a:ext cx="215900" cy="20526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29" name="Rectangle 20"/>
          <p:cNvSpPr>
            <a:spLocks noChangeArrowheads="1"/>
          </p:cNvSpPr>
          <p:nvPr/>
        </p:nvSpPr>
        <p:spPr bwMode="auto">
          <a:xfrm>
            <a:off x="5722938" y="2106613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0" name="Line 21"/>
          <p:cNvSpPr>
            <a:spLocks noChangeShapeType="1"/>
          </p:cNvSpPr>
          <p:nvPr/>
        </p:nvSpPr>
        <p:spPr bwMode="auto">
          <a:xfrm flipH="1">
            <a:off x="5795963" y="2343150"/>
            <a:ext cx="107950" cy="26638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3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155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6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434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Rectangle 7"/>
          <p:cNvSpPr>
            <a:spLocks noChangeArrowheads="1"/>
          </p:cNvSpPr>
          <p:nvPr/>
        </p:nvSpPr>
        <p:spPr bwMode="auto">
          <a:xfrm>
            <a:off x="1804988" y="2311400"/>
            <a:ext cx="325437" cy="344488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436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6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4363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64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4349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4350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7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2" name="Line 19"/>
          <p:cNvSpPr>
            <a:spLocks noChangeShapeType="1"/>
          </p:cNvSpPr>
          <p:nvPr/>
        </p:nvSpPr>
        <p:spPr bwMode="auto">
          <a:xfrm flipH="1">
            <a:off x="1908175" y="2630488"/>
            <a:ext cx="71438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3" name="Rectangle 20"/>
          <p:cNvSpPr>
            <a:spLocks noChangeArrowheads="1"/>
          </p:cNvSpPr>
          <p:nvPr/>
        </p:nvSpPr>
        <p:spPr bwMode="auto">
          <a:xfrm>
            <a:off x="5684838" y="2068513"/>
            <a:ext cx="325437" cy="3444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4" name="Line 21"/>
          <p:cNvSpPr>
            <a:spLocks noChangeShapeType="1"/>
          </p:cNvSpPr>
          <p:nvPr/>
        </p:nvSpPr>
        <p:spPr bwMode="auto">
          <a:xfrm>
            <a:off x="5903913" y="2343150"/>
            <a:ext cx="73025" cy="25209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5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6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7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8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9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60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61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62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64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" y="4072731"/>
            <a:ext cx="8944769" cy="4525963"/>
          </a:xfrm>
        </p:spPr>
        <p:txBody>
          <a:bodyPr/>
          <a:lstStyle/>
          <a:p>
            <a:r>
              <a:rPr lang="en-US" dirty="0" smtClean="0"/>
              <a:t>Imagine plotting a function measuring how much change occurs for any given movement</a:t>
            </a:r>
          </a:p>
          <a:p>
            <a:endParaRPr lang="en-US" sz="2800" dirty="0"/>
          </a:p>
        </p:txBody>
      </p:sp>
      <p:sp>
        <p:nvSpPr>
          <p:cNvPr id="2224132" name="Rectangle 4"/>
          <p:cNvSpPr>
            <a:spLocks noChangeArrowheads="1"/>
          </p:cNvSpPr>
          <p:nvPr/>
        </p:nvSpPr>
        <p:spPr bwMode="auto">
          <a:xfrm>
            <a:off x="330200" y="268289"/>
            <a:ext cx="2362200" cy="2209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24276" name="Freeform 148"/>
          <p:cNvSpPr>
            <a:spLocks/>
          </p:cNvSpPr>
          <p:nvPr/>
        </p:nvSpPr>
        <p:spPr bwMode="auto">
          <a:xfrm>
            <a:off x="787400" y="649289"/>
            <a:ext cx="1917700" cy="184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8" y="672"/>
              </a:cxn>
              <a:cxn ang="0">
                <a:pos x="1208" y="1160"/>
              </a:cxn>
              <a:cxn ang="0">
                <a:pos x="0" y="1160"/>
              </a:cxn>
              <a:cxn ang="0">
                <a:pos x="0" y="0"/>
              </a:cxn>
            </a:cxnLst>
            <a:rect l="0" t="0" r="r" b="b"/>
            <a:pathLst>
              <a:path w="1208" h="1160">
                <a:moveTo>
                  <a:pt x="0" y="0"/>
                </a:moveTo>
                <a:lnTo>
                  <a:pt x="1208" y="672"/>
                </a:lnTo>
                <a:lnTo>
                  <a:pt x="1208" y="1160"/>
                </a:lnTo>
                <a:lnTo>
                  <a:pt x="0" y="1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24133" name="Text Box 5"/>
          <p:cNvSpPr txBox="1">
            <a:spLocks noChangeArrowheads="1"/>
          </p:cNvSpPr>
          <p:nvPr/>
        </p:nvSpPr>
        <p:spPr bwMode="auto">
          <a:xfrm>
            <a:off x="558800" y="2668589"/>
            <a:ext cx="2057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3399"/>
                </a:solidFill>
                <a:latin typeface="Times New Roman" charset="0"/>
                <a:ea typeface="Times New Roman" charset="0"/>
                <a:cs typeface="Times New Roman" charset="0"/>
              </a:rPr>
              <a:t>“flat”</a:t>
            </a:r>
            <a:r>
              <a:rPr lang="en-US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region:</a:t>
            </a:r>
            <a:br>
              <a:rPr lang="en-US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no change in all directions</a:t>
            </a:r>
            <a:endParaRPr lang="ru-RU" sz="24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68400" y="1487489"/>
            <a:ext cx="703263" cy="677863"/>
            <a:chOff x="892" y="1801"/>
            <a:chExt cx="443" cy="427"/>
          </a:xfrm>
        </p:grpSpPr>
        <p:sp>
          <p:nvSpPr>
            <p:cNvPr id="2224135" name="Rectangle 7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6" name="Line 8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7" name="Line 9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8" name="Line 10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9" name="Line 11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24170" name="Freeform 42"/>
          <p:cNvSpPr>
            <a:spLocks/>
          </p:cNvSpPr>
          <p:nvPr/>
        </p:nvSpPr>
        <p:spPr bwMode="auto">
          <a:xfrm>
            <a:off x="787400" y="649289"/>
            <a:ext cx="1892300" cy="1816100"/>
          </a:xfrm>
          <a:custGeom>
            <a:avLst/>
            <a:gdLst/>
            <a:ahLst/>
            <a:cxnLst>
              <a:cxn ang="0">
                <a:pos x="0" y="912"/>
              </a:cxn>
              <a:cxn ang="0">
                <a:pos x="0" y="0"/>
              </a:cxn>
              <a:cxn ang="0">
                <a:pos x="1008" y="528"/>
              </a:cxn>
            </a:cxnLst>
            <a:rect l="0" t="0" r="r" b="b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6045200" y="268289"/>
            <a:ext cx="2438400" cy="3587750"/>
            <a:chOff x="6032500" y="2489200"/>
            <a:chExt cx="2438400" cy="3587750"/>
          </a:xfrm>
        </p:grpSpPr>
        <p:sp>
          <p:nvSpPr>
            <p:cNvPr id="2224224" name="Rectangle 96"/>
            <p:cNvSpPr>
              <a:spLocks noChangeArrowheads="1"/>
            </p:cNvSpPr>
            <p:nvPr/>
          </p:nvSpPr>
          <p:spPr bwMode="auto">
            <a:xfrm>
              <a:off x="6032500" y="2489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78" name="Freeform 150"/>
            <p:cNvSpPr>
              <a:spLocks/>
            </p:cNvSpPr>
            <p:nvPr/>
          </p:nvSpPr>
          <p:spPr bwMode="auto">
            <a:xfrm>
              <a:off x="6477000" y="2857500"/>
              <a:ext cx="1917700" cy="184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8" y="672"/>
                </a:cxn>
                <a:cxn ang="0">
                  <a:pos x="1208" y="1160"/>
                </a:cxn>
                <a:cxn ang="0">
                  <a:pos x="0" y="1160"/>
                </a:cxn>
                <a:cxn ang="0">
                  <a:pos x="0" y="0"/>
                </a:cxn>
              </a:cxnLst>
              <a:rect l="0" t="0" r="r" b="b"/>
              <a:pathLst>
                <a:path w="1208" h="1160">
                  <a:moveTo>
                    <a:pt x="0" y="0"/>
                  </a:moveTo>
                  <a:lnTo>
                    <a:pt x="1208" y="672"/>
                  </a:lnTo>
                  <a:lnTo>
                    <a:pt x="1208" y="1160"/>
                  </a:lnTo>
                  <a:lnTo>
                    <a:pt x="0" y="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25" name="Freeform 97"/>
            <p:cNvSpPr>
              <a:spLocks/>
            </p:cNvSpPr>
            <p:nvPr/>
          </p:nvSpPr>
          <p:spPr bwMode="auto">
            <a:xfrm>
              <a:off x="6489700" y="2870200"/>
              <a:ext cx="1905000" cy="1841500"/>
            </a:xfrm>
            <a:custGeom>
              <a:avLst/>
              <a:gdLst/>
              <a:ahLst/>
              <a:cxnLst>
                <a:cxn ang="0">
                  <a:pos x="0" y="912"/>
                </a:cxn>
                <a:cxn ang="0">
                  <a:pos x="0" y="0"/>
                </a:cxn>
                <a:cxn ang="0">
                  <a:pos x="1008" y="528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8" name="Group 98"/>
            <p:cNvGrpSpPr>
              <a:grpSpLocks/>
            </p:cNvGrpSpPr>
            <p:nvPr/>
          </p:nvGrpSpPr>
          <p:grpSpPr bwMode="auto">
            <a:xfrm>
              <a:off x="6184900" y="2565400"/>
              <a:ext cx="703263" cy="677863"/>
              <a:chOff x="892" y="1801"/>
              <a:chExt cx="443" cy="427"/>
            </a:xfrm>
          </p:grpSpPr>
          <p:sp>
            <p:nvSpPr>
              <p:cNvPr id="2224227" name="Rectangle 99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28" name="Line 100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29" name="Line 101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30" name="Line 102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31" name="Line 103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224274" name="Text Box 146"/>
            <p:cNvSpPr txBox="1">
              <a:spLocks noChangeArrowheads="1"/>
            </p:cNvSpPr>
            <p:nvPr/>
          </p:nvSpPr>
          <p:spPr bwMode="auto">
            <a:xfrm>
              <a:off x="6032500" y="4889500"/>
              <a:ext cx="243840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3399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“corner”</a:t>
              </a: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:</a:t>
              </a:r>
              <a:b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significant change in all directions</a:t>
              </a:r>
              <a:endParaRPr lang="ru-RU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225800" y="268289"/>
            <a:ext cx="2438400" cy="3587750"/>
            <a:chOff x="3213100" y="2489200"/>
            <a:chExt cx="2438400" cy="3587750"/>
          </a:xfrm>
        </p:grpSpPr>
        <p:sp>
          <p:nvSpPr>
            <p:cNvPr id="2224172" name="Rectangle 44"/>
            <p:cNvSpPr>
              <a:spLocks noChangeArrowheads="1"/>
            </p:cNvSpPr>
            <p:nvPr/>
          </p:nvSpPr>
          <p:spPr bwMode="auto">
            <a:xfrm>
              <a:off x="3213100" y="2489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77" name="Freeform 149"/>
            <p:cNvSpPr>
              <a:spLocks/>
            </p:cNvSpPr>
            <p:nvPr/>
          </p:nvSpPr>
          <p:spPr bwMode="auto">
            <a:xfrm>
              <a:off x="3657600" y="2857500"/>
              <a:ext cx="1917700" cy="184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8" y="672"/>
                </a:cxn>
                <a:cxn ang="0">
                  <a:pos x="1208" y="1160"/>
                </a:cxn>
                <a:cxn ang="0">
                  <a:pos x="0" y="1160"/>
                </a:cxn>
                <a:cxn ang="0">
                  <a:pos x="0" y="0"/>
                </a:cxn>
              </a:cxnLst>
              <a:rect l="0" t="0" r="r" b="b"/>
              <a:pathLst>
                <a:path w="1208" h="1160">
                  <a:moveTo>
                    <a:pt x="0" y="0"/>
                  </a:moveTo>
                  <a:lnTo>
                    <a:pt x="1208" y="672"/>
                  </a:lnTo>
                  <a:lnTo>
                    <a:pt x="1208" y="1160"/>
                  </a:lnTo>
                  <a:lnTo>
                    <a:pt x="0" y="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73" name="Freeform 45"/>
            <p:cNvSpPr>
              <a:spLocks/>
            </p:cNvSpPr>
            <p:nvPr/>
          </p:nvSpPr>
          <p:spPr bwMode="auto">
            <a:xfrm>
              <a:off x="3670300" y="2870200"/>
              <a:ext cx="1892300" cy="1816100"/>
            </a:xfrm>
            <a:custGeom>
              <a:avLst/>
              <a:gdLst/>
              <a:ahLst/>
              <a:cxnLst>
                <a:cxn ang="0">
                  <a:pos x="0" y="912"/>
                </a:cxn>
                <a:cxn ang="0">
                  <a:pos x="0" y="0"/>
                </a:cxn>
                <a:cxn ang="0">
                  <a:pos x="1008" y="528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22" name="Text Box 94"/>
            <p:cNvSpPr txBox="1">
              <a:spLocks noChangeArrowheads="1"/>
            </p:cNvSpPr>
            <p:nvPr/>
          </p:nvSpPr>
          <p:spPr bwMode="auto">
            <a:xfrm>
              <a:off x="3213100" y="4889500"/>
              <a:ext cx="243840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3399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“edge”</a:t>
              </a: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:</a:t>
              </a:r>
              <a:b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no change along the edge direction</a:t>
              </a:r>
              <a:endParaRPr lang="ru-RU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41" name="Group 6"/>
            <p:cNvGrpSpPr>
              <a:grpSpLocks/>
            </p:cNvGrpSpPr>
            <p:nvPr/>
          </p:nvGrpSpPr>
          <p:grpSpPr bwMode="auto">
            <a:xfrm>
              <a:off x="4406900" y="3111500"/>
              <a:ext cx="703263" cy="677863"/>
              <a:chOff x="892" y="1801"/>
              <a:chExt cx="443" cy="427"/>
            </a:xfrm>
          </p:grpSpPr>
          <p:sp>
            <p:nvSpPr>
              <p:cNvPr id="142" name="Rectangle 7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3" name="Line 8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Line 9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5" name="Line 10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6" name="Line 11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950" y="5425073"/>
            <a:ext cx="1981200" cy="102629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063" y="5367477"/>
            <a:ext cx="2057400" cy="1041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27" y="5425073"/>
            <a:ext cx="2453300" cy="10262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57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50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0" name="Rectangle 7"/>
          <p:cNvSpPr>
            <a:spLocks noChangeArrowheads="1"/>
          </p:cNvSpPr>
          <p:nvPr/>
        </p:nvSpPr>
        <p:spPr bwMode="auto">
          <a:xfrm>
            <a:off x="1481138" y="2032000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5408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09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5406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07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5373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5374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5363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51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6" name="Line 19"/>
          <p:cNvSpPr>
            <a:spLocks noChangeShapeType="1"/>
          </p:cNvSpPr>
          <p:nvPr/>
        </p:nvSpPr>
        <p:spPr bwMode="auto">
          <a:xfrm>
            <a:off x="1979613" y="2630488"/>
            <a:ext cx="1692275" cy="31337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7" name="Rectangle 20"/>
          <p:cNvSpPr>
            <a:spLocks noChangeArrowheads="1"/>
          </p:cNvSpPr>
          <p:nvPr/>
        </p:nvSpPr>
        <p:spPr bwMode="auto">
          <a:xfrm>
            <a:off x="5360988" y="1789113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8" name="Line 21"/>
          <p:cNvSpPr>
            <a:spLocks noChangeShapeType="1"/>
          </p:cNvSpPr>
          <p:nvPr/>
        </p:nvSpPr>
        <p:spPr bwMode="auto">
          <a:xfrm>
            <a:off x="5903913" y="2343150"/>
            <a:ext cx="1692275" cy="2628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9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0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1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2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3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4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5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6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7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8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9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0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1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2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3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4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5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6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7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8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9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0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1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2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3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4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5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85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63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4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4" name="Rectangle 7"/>
          <p:cNvSpPr>
            <a:spLocks noChangeArrowheads="1"/>
          </p:cNvSpPr>
          <p:nvPr/>
        </p:nvSpPr>
        <p:spPr bwMode="auto">
          <a:xfrm>
            <a:off x="1833563" y="2360613"/>
            <a:ext cx="261937" cy="2603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6430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31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6428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29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6397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16387" name="Object 5"/>
          <p:cNvGraphicFramePr>
            <a:graphicFrameLocks noChangeAspect="1"/>
          </p:cNvGraphicFramePr>
          <p:nvPr/>
        </p:nvGraphicFramePr>
        <p:xfrm>
          <a:off x="5935663" y="6153150"/>
          <a:ext cx="13366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5" name="Equation" r:id="rId10" imgW="965160" imgH="241200" progId="Equation.3">
                  <p:embed/>
                </p:oleObj>
              </mc:Choice>
              <mc:Fallback>
                <p:oleObj name="Equation" r:id="rId10" imgW="965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6153150"/>
                        <a:ext cx="1336675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Line 19"/>
          <p:cNvSpPr>
            <a:spLocks noChangeShapeType="1"/>
          </p:cNvSpPr>
          <p:nvPr/>
        </p:nvSpPr>
        <p:spPr bwMode="auto">
          <a:xfrm flipH="1">
            <a:off x="1727200" y="2630488"/>
            <a:ext cx="252413" cy="201771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9" name="Rectangle 20"/>
          <p:cNvSpPr>
            <a:spLocks noChangeArrowheads="1"/>
          </p:cNvSpPr>
          <p:nvPr/>
        </p:nvSpPr>
        <p:spPr bwMode="auto">
          <a:xfrm>
            <a:off x="5632450" y="2046288"/>
            <a:ext cx="433388" cy="4318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0" name="Line 21"/>
          <p:cNvSpPr>
            <a:spLocks noChangeShapeType="1"/>
          </p:cNvSpPr>
          <p:nvPr/>
        </p:nvSpPr>
        <p:spPr bwMode="auto">
          <a:xfrm>
            <a:off x="5903913" y="2343150"/>
            <a:ext cx="612775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3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7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8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9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0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1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2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3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4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5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6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7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8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9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0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1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2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3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4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5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6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7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9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Difference-of-Gaussian (DoG)</a:t>
            </a:r>
            <a:endParaRPr lang="de-CH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44143" y="1822450"/>
            <a:ext cx="7680745" cy="4176713"/>
            <a:chOff x="599656" y="2420938"/>
            <a:chExt cx="7680744" cy="4176712"/>
          </a:xfrm>
        </p:grpSpPr>
        <p:pic>
          <p:nvPicPr>
            <p:cNvPr id="51206" name="Picture 4" descr="c-enhedg-lapla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325" y="2420938"/>
              <a:ext cx="2016125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599656" y="4871243"/>
              <a:ext cx="7680744" cy="1726407"/>
              <a:chOff x="599656" y="4871243"/>
              <a:chExt cx="7680744" cy="1726407"/>
            </a:xfrm>
          </p:grpSpPr>
          <p:pic>
            <p:nvPicPr>
              <p:cNvPr id="51208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67063" y="4871243"/>
                <a:ext cx="2170112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1209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9656" y="4897768"/>
                <a:ext cx="2170113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1210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119813" y="4897438"/>
                <a:ext cx="2160587" cy="1700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51211" name="Text Box 8"/>
              <p:cNvSpPr txBox="1">
                <a:spLocks noChangeArrowheads="1"/>
              </p:cNvSpPr>
              <p:nvPr/>
            </p:nvSpPr>
            <p:spPr bwMode="auto">
              <a:xfrm>
                <a:off x="2735263" y="546100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>
                    <a:solidFill>
                      <a:prstClr val="black"/>
                    </a:solidFill>
                    <a:latin typeface="Calibri"/>
                  </a:rPr>
                  <a:t>-</a:t>
                </a:r>
                <a:endParaRPr lang="en-US" sz="2800" b="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12" name="Text Box 9"/>
              <p:cNvSpPr txBox="1">
                <a:spLocks noChangeArrowheads="1"/>
              </p:cNvSpPr>
              <p:nvPr/>
            </p:nvSpPr>
            <p:spPr bwMode="auto">
              <a:xfrm>
                <a:off x="5507038" y="540385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>
                    <a:solidFill>
                      <a:prstClr val="black"/>
                    </a:solidFill>
                    <a:latin typeface="Calibri"/>
                  </a:rPr>
                  <a:t>=</a:t>
                </a:r>
                <a:endParaRPr lang="en-US" sz="2800" b="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5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 scale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We define the characteristic scale as the scale that produces peak of </a:t>
            </a:r>
            <a:r>
              <a:rPr lang="en-US" dirty="0" err="1" smtClean="0"/>
              <a:t>DoG</a:t>
            </a:r>
            <a:r>
              <a:rPr lang="en-US" dirty="0" smtClean="0"/>
              <a:t> response</a:t>
            </a:r>
            <a:endParaRPr lang="en-US" dirty="0"/>
          </a:p>
        </p:txBody>
      </p:sp>
      <p:pic>
        <p:nvPicPr>
          <p:cNvPr id="69636" name="Picture 15" descr="scale_se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717800"/>
            <a:ext cx="54864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854325" y="3552825"/>
            <a:ext cx="868363" cy="841375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48133" name="Line 10"/>
          <p:cNvSpPr>
            <a:spLocks noChangeShapeType="1"/>
          </p:cNvSpPr>
          <p:nvPr/>
        </p:nvSpPr>
        <p:spPr bwMode="auto">
          <a:xfrm flipH="1" flipV="1">
            <a:off x="3352800" y="4433888"/>
            <a:ext cx="990600" cy="13573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48134" name="Line 11"/>
          <p:cNvSpPr>
            <a:spLocks noChangeShapeType="1"/>
          </p:cNvSpPr>
          <p:nvPr/>
        </p:nvSpPr>
        <p:spPr bwMode="auto">
          <a:xfrm flipV="1">
            <a:off x="6400800" y="5334000"/>
            <a:ext cx="76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48135" name="Text Box 12"/>
          <p:cNvSpPr txBox="1">
            <a:spLocks noChangeArrowheads="1"/>
          </p:cNvSpPr>
          <p:nvPr/>
        </p:nvSpPr>
        <p:spPr bwMode="auto">
          <a:xfrm>
            <a:off x="4419600" y="57150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characteristic scale</a:t>
            </a:r>
          </a:p>
        </p:txBody>
      </p:sp>
      <p:sp>
        <p:nvSpPr>
          <p:cNvPr id="69641" name="Rectangle 17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T. Lindeberg (1998). 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</a:t>
            </a:r>
            <a:r>
              <a:rPr lang="en-US" sz="2000" i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International Journal of Computer Vision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</a:t>
            </a:r>
            <a:r>
              <a:rPr lang="en-US" sz="2000" b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30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(2): pp 77--116.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 animBg="1"/>
      <p:bldP spid="48133" grpId="0" animBg="1"/>
      <p:bldP spid="48134" grpId="0" animBg="1"/>
      <p:bldP spid="481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70659" name="Picture 3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800225"/>
            <a:ext cx="52006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2596" name="Picture 4" descr="pyramid_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7" name="Picture 5" descr="pyramid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8" name="Picture 6" descr="pyramid_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9" name="Picture 7" descr="pyramid_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0" name="Picture 8" descr="pyramid_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1" name="Picture 9" descr="pyramid_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2" name="Picture 10" descr="pyramid_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3" name="Picture 11" descr="pyramid_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4" name="Picture 12" descr="pyramid_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5" name="Picture 13" descr="pyramid_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1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72707" name="Picture 4" descr="butterfly_circ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0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2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Results: Lowe’s DoG</a:t>
            </a:r>
            <a:endParaRPr lang="de-CH" smtClean="0"/>
          </a:p>
        </p:txBody>
      </p:sp>
      <p:sp>
        <p:nvSpPr>
          <p:cNvPr id="5222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CH" dirty="0" smtClean="0"/>
          </a:p>
        </p:txBody>
      </p:sp>
      <p:pic>
        <p:nvPicPr>
          <p:cNvPr id="52229" name="Picture 4" descr="gra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238250"/>
            <a:ext cx="58261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92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de-CH" dirty="0" smtClean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0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9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1. Find a set of   </a:t>
            </a:r>
            <a:br>
              <a:rPr lang="en-US" sz="2100" b="1" dirty="0"/>
            </a:br>
            <a:r>
              <a:rPr lang="en-US" sz="2100" b="1" dirty="0"/>
              <a:t>    distinctive key-</a:t>
            </a:r>
            <a:br>
              <a:rPr lang="en-US" sz="2100" b="1" dirty="0"/>
            </a:br>
            <a:r>
              <a:rPr lang="en-US" sz="2100" b="1" dirty="0"/>
              <a:t>    points </a:t>
            </a:r>
            <a:endParaRPr lang="en-US" b="1" dirty="0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7170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en-US" sz="2100" b="1" dirty="0"/>
              <a:t>3. </a:t>
            </a:r>
            <a:r>
              <a:rPr lang="en-US" sz="2100" b="1" dirty="0" smtClean="0"/>
              <a:t>Normalize for    </a:t>
            </a:r>
            <a:br>
              <a:rPr lang="en-US" sz="2100" b="1" dirty="0" smtClean="0"/>
            </a:br>
            <a:r>
              <a:rPr lang="en-US" sz="2100" b="1" dirty="0" smtClean="0"/>
              <a:t>    </a:t>
            </a:r>
            <a:r>
              <a:rPr lang="en-US" sz="2100" b="1" i="1" u="sng" dirty="0" smtClean="0"/>
              <a:t>scale</a:t>
            </a:r>
            <a:r>
              <a:rPr lang="en-US" sz="2100" b="1" dirty="0" smtClean="0"/>
              <a:t> and                                 </a:t>
            </a:r>
          </a:p>
          <a:p>
            <a:pPr eaLnBrk="0" hangingPunct="0">
              <a:spcBef>
                <a:spcPts val="0"/>
              </a:spcBef>
            </a:pPr>
            <a:r>
              <a:rPr lang="en-US" sz="2100" b="1" dirty="0" smtClean="0"/>
              <a:t>    </a:t>
            </a:r>
            <a:r>
              <a:rPr lang="en-US" sz="2100" b="1" i="1" u="sng" dirty="0" smtClean="0"/>
              <a:t>orientation  </a:t>
            </a:r>
            <a:endParaRPr lang="en-US" b="1" i="1" u="sng" dirty="0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73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F39-0A35-4E4C-ABC7-A0118B71B865}" type="slidenum">
              <a:rPr lang="en-US"/>
              <a:pPr/>
              <a:t>39</a:t>
            </a:fld>
            <a:endParaRPr lang="en-US"/>
          </a:p>
        </p:txBody>
      </p:sp>
      <p:sp>
        <p:nvSpPr>
          <p:cNvPr id="225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304800"/>
            <a:ext cx="8191500" cy="889000"/>
          </a:xfrm>
        </p:spPr>
        <p:txBody>
          <a:bodyPr/>
          <a:lstStyle/>
          <a:p>
            <a:r>
              <a:rPr lang="en-US" dirty="0" smtClean="0"/>
              <a:t>Harris</a:t>
            </a:r>
            <a:r>
              <a:rPr lang="en-US" dirty="0"/>
              <a:t>-</a:t>
            </a:r>
            <a:r>
              <a:rPr lang="en-US" dirty="0" err="1"/>
              <a:t>Laplacian</a:t>
            </a:r>
            <a:r>
              <a:rPr lang="en-US" dirty="0"/>
              <a:t> vs. SIFT</a:t>
            </a:r>
          </a:p>
        </p:txBody>
      </p:sp>
      <p:sp>
        <p:nvSpPr>
          <p:cNvPr id="2250756" name="Rectangle 4"/>
          <p:cNvSpPr>
            <a:spLocks noChangeArrowheads="1"/>
          </p:cNvSpPr>
          <p:nvPr/>
        </p:nvSpPr>
        <p:spPr bwMode="auto">
          <a:xfrm>
            <a:off x="571500" y="1916113"/>
            <a:ext cx="3968750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"/>
            </a:pPr>
            <a:r>
              <a:rPr lang="en-US" sz="2000" b="1" dirty="0">
                <a:solidFill>
                  <a:srgbClr val="0033CC"/>
                </a:solidFill>
                <a:latin typeface="Arial" charset="0"/>
                <a:ea typeface="Arial" charset="0"/>
                <a:cs typeface="Arial" charset="0"/>
              </a:rPr>
              <a:t>Harris-Laplacian</a:t>
            </a:r>
            <a:r>
              <a:rPr lang="en-US" sz="2000" baseline="30000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 finds local </a:t>
            </a:r>
            <a:r>
              <a:rPr lang="en-US" sz="2000" dirty="0" smtClean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maxima </a:t>
            </a:r>
            <a:r>
              <a:rPr lang="en-US" sz="2000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endParaRPr lang="en-US" i="1" dirty="0">
              <a:solidFill>
                <a:srgbClr val="C0504D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-128"/>
                <a:cs typeface="Arial" charset="0"/>
              </a:rPr>
              <a:t>Harris corner detector in image space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 err="1">
                <a:solidFill>
                  <a:srgbClr val="0000FF"/>
                </a:solidFill>
                <a:latin typeface="Arial" charset="0"/>
                <a:ea typeface="ＭＳ Ｐゴシック" charset="-128"/>
                <a:cs typeface="Arial" charset="0"/>
              </a:rPr>
              <a:t>Laplacian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-128"/>
                <a:cs typeface="Arial" charset="0"/>
              </a:rPr>
              <a:t> in scale space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118041" y="1511782"/>
            <a:ext cx="3319998" cy="1938223"/>
            <a:chOff x="2719" y="576"/>
            <a:chExt cx="2869" cy="1889"/>
          </a:xfrm>
        </p:grpSpPr>
        <p:sp>
          <p:nvSpPr>
            <p:cNvPr id="2250759" name="AutoShape 7"/>
            <p:cNvSpPr>
              <a:spLocks noChangeArrowheads="1"/>
            </p:cNvSpPr>
            <p:nvPr/>
          </p:nvSpPr>
          <p:spPr bwMode="auto">
            <a:xfrm>
              <a:off x="3312" y="1680"/>
              <a:ext cx="2016" cy="240"/>
            </a:xfrm>
            <a:prstGeom prst="parallelogram">
              <a:avLst>
                <a:gd name="adj" fmla="val 210000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0" name="Line 8"/>
            <p:cNvSpPr>
              <a:spLocks noChangeShapeType="1"/>
            </p:cNvSpPr>
            <p:nvPr/>
          </p:nvSpPr>
          <p:spPr bwMode="auto">
            <a:xfrm flipV="1">
              <a:off x="2976" y="1104"/>
              <a:ext cx="0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1" name="Line 9"/>
            <p:cNvSpPr>
              <a:spLocks noChangeShapeType="1"/>
            </p:cNvSpPr>
            <p:nvPr/>
          </p:nvSpPr>
          <p:spPr bwMode="auto">
            <a:xfrm>
              <a:off x="2976" y="2016"/>
              <a:ext cx="21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2" name="Line 10"/>
            <p:cNvSpPr>
              <a:spLocks noChangeShapeType="1"/>
            </p:cNvSpPr>
            <p:nvPr/>
          </p:nvSpPr>
          <p:spPr bwMode="auto">
            <a:xfrm flipV="1">
              <a:off x="2976" y="1670"/>
              <a:ext cx="668" cy="3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3" name="Text Box 11"/>
            <p:cNvSpPr txBox="1">
              <a:spLocks noChangeArrowheads="1"/>
            </p:cNvSpPr>
            <p:nvPr/>
          </p:nvSpPr>
          <p:spPr bwMode="auto">
            <a:xfrm>
              <a:off x="2719" y="793"/>
              <a:ext cx="559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scale</a:t>
              </a:r>
              <a:endParaRPr lang="ru-RU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50764" name="Text Box 12"/>
            <p:cNvSpPr txBox="1">
              <a:spLocks noChangeArrowheads="1"/>
            </p:cNvSpPr>
            <p:nvPr/>
          </p:nvSpPr>
          <p:spPr bwMode="auto">
            <a:xfrm>
              <a:off x="4970" y="2004"/>
              <a:ext cx="257" cy="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lang="ru-RU" sz="2000" i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50765" name="Text Box 13"/>
            <p:cNvSpPr txBox="1">
              <a:spLocks noChangeArrowheads="1"/>
            </p:cNvSpPr>
            <p:nvPr/>
          </p:nvSpPr>
          <p:spPr bwMode="auto">
            <a:xfrm>
              <a:off x="3082" y="1487"/>
              <a:ext cx="322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 err="1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lang="ru-RU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50766" name="Text Box 14"/>
            <p:cNvSpPr txBox="1">
              <a:spLocks noChangeArrowheads="1"/>
            </p:cNvSpPr>
            <p:nvPr/>
          </p:nvSpPr>
          <p:spPr bwMode="auto">
            <a:xfrm>
              <a:off x="3257" y="2015"/>
              <a:ext cx="1299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</a:t>
              </a:r>
              <a:r>
                <a: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Harris </a:t>
              </a:r>
              <a:r>
                <a:rPr lang="en-US" sz="2400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</a:t>
              </a:r>
              <a:endParaRPr lang="ru-RU" sz="2400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2250767" name="Freeform 15"/>
            <p:cNvSpPr>
              <a:spLocks/>
            </p:cNvSpPr>
            <p:nvPr/>
          </p:nvSpPr>
          <p:spPr bwMode="auto">
            <a:xfrm>
              <a:off x="3936" y="1768"/>
              <a:ext cx="384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92" y="8"/>
                </a:cxn>
                <a:cxn ang="0">
                  <a:pos x="384" y="56"/>
                </a:cxn>
              </a:cxnLst>
              <a:rect l="0" t="0" r="r" b="b"/>
              <a:pathLst>
                <a:path w="384" h="10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8" name="Oval 16"/>
            <p:cNvSpPr>
              <a:spLocks noChangeArrowheads="1"/>
            </p:cNvSpPr>
            <p:nvPr/>
          </p:nvSpPr>
          <p:spPr bwMode="auto">
            <a:xfrm>
              <a:off x="4032" y="1728"/>
              <a:ext cx="144" cy="9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9" name="AutoShape 17"/>
            <p:cNvSpPr>
              <a:spLocks noChangeArrowheads="1"/>
            </p:cNvSpPr>
            <p:nvPr/>
          </p:nvSpPr>
          <p:spPr bwMode="auto">
            <a:xfrm>
              <a:off x="3312" y="1344"/>
              <a:ext cx="2016" cy="240"/>
            </a:xfrm>
            <a:prstGeom prst="parallelogram">
              <a:avLst>
                <a:gd name="adj" fmla="val 210000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0" name="Freeform 18"/>
            <p:cNvSpPr>
              <a:spLocks/>
            </p:cNvSpPr>
            <p:nvPr/>
          </p:nvSpPr>
          <p:spPr bwMode="auto">
            <a:xfrm>
              <a:off x="3936" y="1432"/>
              <a:ext cx="384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92" y="8"/>
                </a:cxn>
                <a:cxn ang="0">
                  <a:pos x="384" y="56"/>
                </a:cxn>
              </a:cxnLst>
              <a:rect l="0" t="0" r="r" b="b"/>
              <a:pathLst>
                <a:path w="384" h="10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1" name="Oval 19"/>
            <p:cNvSpPr>
              <a:spLocks noChangeAspect="1" noChangeArrowheads="1"/>
            </p:cNvSpPr>
            <p:nvPr/>
          </p:nvSpPr>
          <p:spPr bwMode="auto">
            <a:xfrm>
              <a:off x="4014" y="1369"/>
              <a:ext cx="192" cy="128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2" name="AutoShape 20"/>
            <p:cNvSpPr>
              <a:spLocks noChangeArrowheads="1"/>
            </p:cNvSpPr>
            <p:nvPr/>
          </p:nvSpPr>
          <p:spPr bwMode="auto">
            <a:xfrm>
              <a:off x="3312" y="1008"/>
              <a:ext cx="2016" cy="240"/>
            </a:xfrm>
            <a:prstGeom prst="parallelogram">
              <a:avLst>
                <a:gd name="adj" fmla="val 210000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3" name="Freeform 21"/>
            <p:cNvSpPr>
              <a:spLocks/>
            </p:cNvSpPr>
            <p:nvPr/>
          </p:nvSpPr>
          <p:spPr bwMode="auto">
            <a:xfrm>
              <a:off x="3936" y="1096"/>
              <a:ext cx="384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92" y="8"/>
                </a:cxn>
                <a:cxn ang="0">
                  <a:pos x="384" y="56"/>
                </a:cxn>
              </a:cxnLst>
              <a:rect l="0" t="0" r="r" b="b"/>
              <a:pathLst>
                <a:path w="384" h="10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4" name="Oval 22"/>
            <p:cNvSpPr>
              <a:spLocks noChangeArrowheads="1"/>
            </p:cNvSpPr>
            <p:nvPr/>
          </p:nvSpPr>
          <p:spPr bwMode="auto">
            <a:xfrm>
              <a:off x="3945" y="1029"/>
              <a:ext cx="336" cy="19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5" name="Text Box 23"/>
            <p:cNvSpPr txBox="1">
              <a:spLocks noChangeArrowheads="1"/>
            </p:cNvSpPr>
            <p:nvPr/>
          </p:nvSpPr>
          <p:spPr bwMode="auto">
            <a:xfrm rot="16200000">
              <a:off x="4617" y="1228"/>
              <a:ext cx="1623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</a:t>
              </a:r>
              <a:r>
                <a:rPr lang="en-US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Laplacian</a:t>
              </a:r>
              <a:r>
                <a:rPr lang="en-US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</a:t>
              </a:r>
              <a:endParaRPr lang="ru-RU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</p:grpSp>
      <p:sp>
        <p:nvSpPr>
          <p:cNvPr id="2250777" name="Rectangle 25"/>
          <p:cNvSpPr>
            <a:spLocks noChangeArrowheads="1"/>
          </p:cNvSpPr>
          <p:nvPr/>
        </p:nvSpPr>
        <p:spPr bwMode="auto">
          <a:xfrm>
            <a:off x="635000" y="4076700"/>
            <a:ext cx="3776663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33CC"/>
                </a:solidFill>
                <a:latin typeface="Arial" charset="0"/>
                <a:ea typeface="Arial" charset="0"/>
                <a:cs typeface="Arial" charset="0"/>
              </a:rPr>
              <a:t>SIFT (Lowe)</a:t>
            </a:r>
            <a:r>
              <a:rPr lang="en-US" sz="2000" baseline="30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 finds local </a:t>
            </a:r>
            <a:r>
              <a:rPr lang="en-US" dirty="0" smtClean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maxima </a:t>
            </a:r>
            <a:r>
              <a:rPr lang="en-US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of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 err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DoG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in image space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 err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DoG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in scale space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endParaRPr lang="en-US" sz="2400" i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78" name="AutoShape 26"/>
          <p:cNvSpPr>
            <a:spLocks noChangeArrowheads="1"/>
          </p:cNvSpPr>
          <p:nvPr/>
        </p:nvSpPr>
        <p:spPr bwMode="auto">
          <a:xfrm>
            <a:off x="5292725" y="5227638"/>
            <a:ext cx="2332038" cy="333375"/>
          </a:xfrm>
          <a:prstGeom prst="parallelogram">
            <a:avLst>
              <a:gd name="adj" fmla="val 174881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79" name="Line 27"/>
          <p:cNvSpPr>
            <a:spLocks noChangeShapeType="1"/>
          </p:cNvSpPr>
          <p:nvPr/>
        </p:nvSpPr>
        <p:spPr bwMode="auto">
          <a:xfrm flipV="1">
            <a:off x="4903788" y="4430713"/>
            <a:ext cx="0" cy="1262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0" name="Line 28"/>
          <p:cNvSpPr>
            <a:spLocks noChangeShapeType="1"/>
          </p:cNvSpPr>
          <p:nvPr/>
        </p:nvSpPr>
        <p:spPr bwMode="auto">
          <a:xfrm>
            <a:off x="4903788" y="5692775"/>
            <a:ext cx="2498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1" name="Line 29"/>
          <p:cNvSpPr>
            <a:spLocks noChangeShapeType="1"/>
          </p:cNvSpPr>
          <p:nvPr/>
        </p:nvSpPr>
        <p:spPr bwMode="auto">
          <a:xfrm flipV="1">
            <a:off x="4903788" y="5214938"/>
            <a:ext cx="773112" cy="4778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2" name="Text Box 30"/>
          <p:cNvSpPr txBox="1">
            <a:spLocks noChangeArrowheads="1"/>
          </p:cNvSpPr>
          <p:nvPr/>
        </p:nvSpPr>
        <p:spPr bwMode="auto">
          <a:xfrm>
            <a:off x="4783138" y="399732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scale</a:t>
            </a:r>
            <a:endParaRPr lang="ru-RU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83" name="Text Box 31"/>
          <p:cNvSpPr txBox="1">
            <a:spLocks noChangeArrowheads="1"/>
          </p:cNvSpPr>
          <p:nvPr/>
        </p:nvSpPr>
        <p:spPr bwMode="auto">
          <a:xfrm>
            <a:off x="7212013" y="5668963"/>
            <a:ext cx="296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lang="ru-RU" sz="2000" i="1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84" name="Text Box 32"/>
          <p:cNvSpPr txBox="1">
            <a:spLocks noChangeArrowheads="1"/>
          </p:cNvSpPr>
          <p:nvPr/>
        </p:nvSpPr>
        <p:spPr bwMode="auto">
          <a:xfrm>
            <a:off x="5178425" y="5059363"/>
            <a:ext cx="29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lang="ru-RU" sz="2000" i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85" name="Text Box 33"/>
          <p:cNvSpPr txBox="1">
            <a:spLocks noChangeArrowheads="1"/>
          </p:cNvSpPr>
          <p:nvPr/>
        </p:nvSpPr>
        <p:spPr bwMode="auto">
          <a:xfrm>
            <a:off x="5313363" y="5692775"/>
            <a:ext cx="120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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DoG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</a:t>
            </a:r>
            <a:endParaRPr lang="ru-RU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  <a:sym typeface="Symbol" charset="2"/>
            </a:endParaRPr>
          </a:p>
        </p:txBody>
      </p:sp>
      <p:sp>
        <p:nvSpPr>
          <p:cNvPr id="2250786" name="Freeform 34"/>
          <p:cNvSpPr>
            <a:spLocks/>
          </p:cNvSpPr>
          <p:nvPr/>
        </p:nvSpPr>
        <p:spPr bwMode="auto">
          <a:xfrm>
            <a:off x="6015038" y="5349875"/>
            <a:ext cx="444500" cy="144463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7" name="Oval 35"/>
          <p:cNvSpPr>
            <a:spLocks noChangeArrowheads="1"/>
          </p:cNvSpPr>
          <p:nvPr/>
        </p:nvSpPr>
        <p:spPr bwMode="auto">
          <a:xfrm>
            <a:off x="6126163" y="5294313"/>
            <a:ext cx="166687" cy="13335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8" name="AutoShape 36"/>
          <p:cNvSpPr>
            <a:spLocks noChangeArrowheads="1"/>
          </p:cNvSpPr>
          <p:nvPr/>
        </p:nvSpPr>
        <p:spPr bwMode="auto">
          <a:xfrm>
            <a:off x="5292725" y="4762500"/>
            <a:ext cx="2332038" cy="333375"/>
          </a:xfrm>
          <a:prstGeom prst="parallelogram">
            <a:avLst>
              <a:gd name="adj" fmla="val 174881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9" name="Freeform 37"/>
          <p:cNvSpPr>
            <a:spLocks/>
          </p:cNvSpPr>
          <p:nvPr/>
        </p:nvSpPr>
        <p:spPr bwMode="auto">
          <a:xfrm>
            <a:off x="6015038" y="4884738"/>
            <a:ext cx="444500" cy="144462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0" name="Oval 38"/>
          <p:cNvSpPr>
            <a:spLocks noChangeAspect="1" noChangeArrowheads="1"/>
          </p:cNvSpPr>
          <p:nvPr/>
        </p:nvSpPr>
        <p:spPr bwMode="auto">
          <a:xfrm>
            <a:off x="6103938" y="4797425"/>
            <a:ext cx="222250" cy="1778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1" name="AutoShape 39"/>
          <p:cNvSpPr>
            <a:spLocks noChangeArrowheads="1"/>
          </p:cNvSpPr>
          <p:nvPr/>
        </p:nvSpPr>
        <p:spPr bwMode="auto">
          <a:xfrm>
            <a:off x="5292725" y="4297363"/>
            <a:ext cx="2332038" cy="333375"/>
          </a:xfrm>
          <a:prstGeom prst="parallelogram">
            <a:avLst>
              <a:gd name="adj" fmla="val 174881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2" name="Freeform 40"/>
          <p:cNvSpPr>
            <a:spLocks/>
          </p:cNvSpPr>
          <p:nvPr/>
        </p:nvSpPr>
        <p:spPr bwMode="auto">
          <a:xfrm>
            <a:off x="6015038" y="4419600"/>
            <a:ext cx="444500" cy="144463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3" name="Oval 41"/>
          <p:cNvSpPr>
            <a:spLocks noChangeArrowheads="1"/>
          </p:cNvSpPr>
          <p:nvPr/>
        </p:nvSpPr>
        <p:spPr bwMode="auto">
          <a:xfrm>
            <a:off x="6024563" y="4327525"/>
            <a:ext cx="388937" cy="265113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4" name="Text Box 42"/>
          <p:cNvSpPr txBox="1">
            <a:spLocks noChangeArrowheads="1"/>
          </p:cNvSpPr>
          <p:nvPr/>
        </p:nvSpPr>
        <p:spPr bwMode="auto">
          <a:xfrm rot="16200000">
            <a:off x="7390825" y="4779447"/>
            <a:ext cx="120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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DoG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</a:t>
            </a:r>
            <a:endParaRPr lang="ru-RU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  <a:sym typeface="Symbol" charset="2"/>
            </a:endParaRPr>
          </a:p>
        </p:txBody>
      </p:sp>
      <p:sp>
        <p:nvSpPr>
          <p:cNvPr id="2250795" name="Line 43"/>
          <p:cNvSpPr>
            <a:spLocks noChangeShapeType="1"/>
          </p:cNvSpPr>
          <p:nvPr/>
        </p:nvSpPr>
        <p:spPr bwMode="auto">
          <a:xfrm flipV="1">
            <a:off x="558800" y="3838574"/>
            <a:ext cx="7591425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6" name="Text Box 44"/>
          <p:cNvSpPr txBox="1">
            <a:spLocks noChangeArrowheads="1"/>
          </p:cNvSpPr>
          <p:nvPr/>
        </p:nvSpPr>
        <p:spPr bwMode="auto">
          <a:xfrm>
            <a:off x="104775" y="6240463"/>
            <a:ext cx="8059738" cy="581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aseline="300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en-US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K.Mikolajczyk, C.Schmid. “Indexing Based on Scale Invariant Interest Points”. ICCV 2001</a:t>
            </a:r>
            <a:br>
              <a:rPr lang="en-US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aseline="300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2 </a:t>
            </a:r>
            <a:r>
              <a:rPr lang="en-US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D.Lowe. “Distinctive Image Features from Scale-Invariant Keypoints”. Accepted to IJCV 2004</a:t>
            </a:r>
            <a:endParaRPr lang="ru-RU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1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auto">
          <a:xfrm>
            <a:off x="533400" y="1173163"/>
            <a:ext cx="8001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The surface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E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(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u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,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v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) is locally approximated by a quadratic form. 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886200"/>
            <a:ext cx="2895600" cy="276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1676400"/>
            <a:ext cx="555942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9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393" y="2362200"/>
            <a:ext cx="6053407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457200" y="2362200"/>
            <a:ext cx="1492250" cy="949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48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175" y="3589338"/>
            <a:ext cx="1811338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6413" y="4572000"/>
            <a:ext cx="2084387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8175" y="5559425"/>
            <a:ext cx="1798638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718050" y="2820988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894138"/>
            <a:ext cx="4572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81375" y="6172200"/>
            <a:ext cx="3248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</a:rPr>
              <a:t>Let’s try to understand its shape.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0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Results: Lowe’s DoG</a:t>
            </a:r>
            <a:endParaRPr lang="de-CH" smtClean="0"/>
          </a:p>
        </p:txBody>
      </p:sp>
      <p:sp>
        <p:nvSpPr>
          <p:cNvPr id="5222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CH" dirty="0" smtClean="0"/>
          </a:p>
        </p:txBody>
      </p:sp>
      <p:pic>
        <p:nvPicPr>
          <p:cNvPr id="52229" name="Picture 4" descr="gra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238250"/>
            <a:ext cx="58261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57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754313" y="4054475"/>
            <a:ext cx="2306637" cy="2327275"/>
            <a:chOff x="1735" y="2568"/>
            <a:chExt cx="1453" cy="1466"/>
          </a:xfrm>
        </p:grpSpPr>
        <p:sp>
          <p:nvSpPr>
            <p:cNvPr id="53319" name="Freeform 3"/>
            <p:cNvSpPr>
              <a:spLocks/>
            </p:cNvSpPr>
            <p:nvPr/>
          </p:nvSpPr>
          <p:spPr bwMode="auto">
            <a:xfrm>
              <a:off x="1742" y="2575"/>
              <a:ext cx="1438" cy="1451"/>
            </a:xfrm>
            <a:custGeom>
              <a:avLst/>
              <a:gdLst>
                <a:gd name="T0" fmla="*/ 22 w 8629"/>
                <a:gd name="T1" fmla="*/ 0 h 9641"/>
                <a:gd name="T2" fmla="*/ 25 w 8629"/>
                <a:gd name="T3" fmla="*/ 0 h 9641"/>
                <a:gd name="T4" fmla="*/ 28 w 8629"/>
                <a:gd name="T5" fmla="*/ 1 h 9641"/>
                <a:gd name="T6" fmla="*/ 30 w 8629"/>
                <a:gd name="T7" fmla="*/ 2 h 9641"/>
                <a:gd name="T8" fmla="*/ 33 w 8629"/>
                <a:gd name="T9" fmla="*/ 4 h 9641"/>
                <a:gd name="T10" fmla="*/ 35 w 8629"/>
                <a:gd name="T11" fmla="*/ 5 h 9641"/>
                <a:gd name="T12" fmla="*/ 36 w 8629"/>
                <a:gd name="T13" fmla="*/ 7 h 9641"/>
                <a:gd name="T14" fmla="*/ 38 w 8629"/>
                <a:gd name="T15" fmla="*/ 9 h 9641"/>
                <a:gd name="T16" fmla="*/ 39 w 8629"/>
                <a:gd name="T17" fmla="*/ 12 h 9641"/>
                <a:gd name="T18" fmla="*/ 40 w 8629"/>
                <a:gd name="T19" fmla="*/ 14 h 9641"/>
                <a:gd name="T20" fmla="*/ 40 w 8629"/>
                <a:gd name="T21" fmla="*/ 16 h 9641"/>
                <a:gd name="T22" fmla="*/ 40 w 8629"/>
                <a:gd name="T23" fmla="*/ 19 h 9641"/>
                <a:gd name="T24" fmla="*/ 39 w 8629"/>
                <a:gd name="T25" fmla="*/ 21 h 9641"/>
                <a:gd name="T26" fmla="*/ 38 w 8629"/>
                <a:gd name="T27" fmla="*/ 24 h 9641"/>
                <a:gd name="T28" fmla="*/ 36 w 8629"/>
                <a:gd name="T29" fmla="*/ 26 h 9641"/>
                <a:gd name="T30" fmla="*/ 35 w 8629"/>
                <a:gd name="T31" fmla="*/ 28 h 9641"/>
                <a:gd name="T32" fmla="*/ 33 w 8629"/>
                <a:gd name="T33" fmla="*/ 29 h 9641"/>
                <a:gd name="T34" fmla="*/ 30 w 8629"/>
                <a:gd name="T35" fmla="*/ 31 h 9641"/>
                <a:gd name="T36" fmla="*/ 28 w 8629"/>
                <a:gd name="T37" fmla="*/ 32 h 9641"/>
                <a:gd name="T38" fmla="*/ 25 w 8629"/>
                <a:gd name="T39" fmla="*/ 32 h 9641"/>
                <a:gd name="T40" fmla="*/ 22 w 8629"/>
                <a:gd name="T41" fmla="*/ 33 h 9641"/>
                <a:gd name="T42" fmla="*/ 19 w 8629"/>
                <a:gd name="T43" fmla="*/ 33 h 9641"/>
                <a:gd name="T44" fmla="*/ 16 w 8629"/>
                <a:gd name="T45" fmla="*/ 33 h 9641"/>
                <a:gd name="T46" fmla="*/ 13 w 8629"/>
                <a:gd name="T47" fmla="*/ 32 h 9641"/>
                <a:gd name="T48" fmla="*/ 10 w 8629"/>
                <a:gd name="T49" fmla="*/ 31 h 9641"/>
                <a:gd name="T50" fmla="*/ 8 w 8629"/>
                <a:gd name="T51" fmla="*/ 30 h 9641"/>
                <a:gd name="T52" fmla="*/ 6 w 8629"/>
                <a:gd name="T53" fmla="*/ 28 h 9641"/>
                <a:gd name="T54" fmla="*/ 4 w 8629"/>
                <a:gd name="T55" fmla="*/ 26 h 9641"/>
                <a:gd name="T56" fmla="*/ 2 w 8629"/>
                <a:gd name="T57" fmla="*/ 24 h 9641"/>
                <a:gd name="T58" fmla="*/ 1 w 8629"/>
                <a:gd name="T59" fmla="*/ 22 h 9641"/>
                <a:gd name="T60" fmla="*/ 0 w 8629"/>
                <a:gd name="T61" fmla="*/ 20 h 9641"/>
                <a:gd name="T62" fmla="*/ 0 w 8629"/>
                <a:gd name="T63" fmla="*/ 17 h 9641"/>
                <a:gd name="T64" fmla="*/ 0 w 8629"/>
                <a:gd name="T65" fmla="*/ 15 h 9641"/>
                <a:gd name="T66" fmla="*/ 1 w 8629"/>
                <a:gd name="T67" fmla="*/ 12 h 9641"/>
                <a:gd name="T68" fmla="*/ 1 w 8629"/>
                <a:gd name="T69" fmla="*/ 10 h 9641"/>
                <a:gd name="T70" fmla="*/ 3 w 8629"/>
                <a:gd name="T71" fmla="*/ 8 h 9641"/>
                <a:gd name="T72" fmla="*/ 4 w 8629"/>
                <a:gd name="T73" fmla="*/ 6 h 9641"/>
                <a:gd name="T74" fmla="*/ 6 w 8629"/>
                <a:gd name="T75" fmla="*/ 4 h 9641"/>
                <a:gd name="T76" fmla="*/ 9 w 8629"/>
                <a:gd name="T77" fmla="*/ 3 h 9641"/>
                <a:gd name="T78" fmla="*/ 11 w 8629"/>
                <a:gd name="T79" fmla="*/ 2 h 9641"/>
                <a:gd name="T80" fmla="*/ 14 w 8629"/>
                <a:gd name="T81" fmla="*/ 1 h 9641"/>
                <a:gd name="T82" fmla="*/ 17 w 8629"/>
                <a:gd name="T83" fmla="*/ 0 h 9641"/>
                <a:gd name="T84" fmla="*/ 2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0" name="Freeform 4"/>
            <p:cNvSpPr>
              <a:spLocks/>
            </p:cNvSpPr>
            <p:nvPr/>
          </p:nvSpPr>
          <p:spPr bwMode="auto">
            <a:xfrm>
              <a:off x="2461" y="2568"/>
              <a:ext cx="727" cy="733"/>
            </a:xfrm>
            <a:custGeom>
              <a:avLst/>
              <a:gdLst>
                <a:gd name="T0" fmla="*/ 20 w 4360"/>
                <a:gd name="T1" fmla="*/ 16 h 4871"/>
                <a:gd name="T2" fmla="*/ 20 w 4360"/>
                <a:gd name="T3" fmla="*/ 15 h 4871"/>
                <a:gd name="T4" fmla="*/ 20 w 4360"/>
                <a:gd name="T5" fmla="*/ 14 h 4871"/>
                <a:gd name="T6" fmla="*/ 20 w 4360"/>
                <a:gd name="T7" fmla="*/ 13 h 4871"/>
                <a:gd name="T8" fmla="*/ 19 w 4360"/>
                <a:gd name="T9" fmla="*/ 12 h 4871"/>
                <a:gd name="T10" fmla="*/ 19 w 4360"/>
                <a:gd name="T11" fmla="*/ 11 h 4871"/>
                <a:gd name="T12" fmla="*/ 19 w 4360"/>
                <a:gd name="T13" fmla="*/ 10 h 4871"/>
                <a:gd name="T14" fmla="*/ 18 w 4360"/>
                <a:gd name="T15" fmla="*/ 9 h 4871"/>
                <a:gd name="T16" fmla="*/ 17 w 4360"/>
                <a:gd name="T17" fmla="*/ 8 h 4871"/>
                <a:gd name="T18" fmla="*/ 17 w 4360"/>
                <a:gd name="T19" fmla="*/ 7 h 4871"/>
                <a:gd name="T20" fmla="*/ 16 w 4360"/>
                <a:gd name="T21" fmla="*/ 6 h 4871"/>
                <a:gd name="T22" fmla="*/ 15 w 4360"/>
                <a:gd name="T23" fmla="*/ 6 h 4871"/>
                <a:gd name="T24" fmla="*/ 15 w 4360"/>
                <a:gd name="T25" fmla="*/ 5 h 4871"/>
                <a:gd name="T26" fmla="*/ 14 w 4360"/>
                <a:gd name="T27" fmla="*/ 4 h 4871"/>
                <a:gd name="T28" fmla="*/ 13 w 4360"/>
                <a:gd name="T29" fmla="*/ 4 h 4871"/>
                <a:gd name="T30" fmla="*/ 12 w 4360"/>
                <a:gd name="T31" fmla="*/ 3 h 4871"/>
                <a:gd name="T32" fmla="*/ 11 w 4360"/>
                <a:gd name="T33" fmla="*/ 3 h 4871"/>
                <a:gd name="T34" fmla="*/ 10 w 4360"/>
                <a:gd name="T35" fmla="*/ 2 h 4871"/>
                <a:gd name="T36" fmla="*/ 9 w 4360"/>
                <a:gd name="T37" fmla="*/ 2 h 4871"/>
                <a:gd name="T38" fmla="*/ 7 w 4360"/>
                <a:gd name="T39" fmla="*/ 1 h 4871"/>
                <a:gd name="T40" fmla="*/ 6 w 4360"/>
                <a:gd name="T41" fmla="*/ 1 h 4871"/>
                <a:gd name="T42" fmla="*/ 5 w 4360"/>
                <a:gd name="T43" fmla="*/ 0 h 4871"/>
                <a:gd name="T44" fmla="*/ 4 w 4360"/>
                <a:gd name="T45" fmla="*/ 0 h 4871"/>
                <a:gd name="T46" fmla="*/ 3 w 4360"/>
                <a:gd name="T47" fmla="*/ 0 h 4871"/>
                <a:gd name="T48" fmla="*/ 1 w 4360"/>
                <a:gd name="T49" fmla="*/ 0 h 4871"/>
                <a:gd name="T50" fmla="*/ 0 w 4360"/>
                <a:gd name="T51" fmla="*/ 0 h 4871"/>
                <a:gd name="T52" fmla="*/ 1 w 4360"/>
                <a:gd name="T53" fmla="*/ 0 h 4871"/>
                <a:gd name="T54" fmla="*/ 2 w 4360"/>
                <a:gd name="T55" fmla="*/ 0 h 4871"/>
                <a:gd name="T56" fmla="*/ 4 w 4360"/>
                <a:gd name="T57" fmla="*/ 1 h 4871"/>
                <a:gd name="T58" fmla="*/ 5 w 4360"/>
                <a:gd name="T59" fmla="*/ 1 h 4871"/>
                <a:gd name="T60" fmla="*/ 6 w 4360"/>
                <a:gd name="T61" fmla="*/ 1 h 4871"/>
                <a:gd name="T62" fmla="*/ 7 w 4360"/>
                <a:gd name="T63" fmla="*/ 1 h 4871"/>
                <a:gd name="T64" fmla="*/ 8 w 4360"/>
                <a:gd name="T65" fmla="*/ 2 h 4871"/>
                <a:gd name="T66" fmla="*/ 9 w 4360"/>
                <a:gd name="T67" fmla="*/ 2 h 4871"/>
                <a:gd name="T68" fmla="*/ 10 w 4360"/>
                <a:gd name="T69" fmla="*/ 3 h 4871"/>
                <a:gd name="T70" fmla="*/ 11 w 4360"/>
                <a:gd name="T71" fmla="*/ 3 h 4871"/>
                <a:gd name="T72" fmla="*/ 12 w 4360"/>
                <a:gd name="T73" fmla="*/ 4 h 4871"/>
                <a:gd name="T74" fmla="*/ 13 w 4360"/>
                <a:gd name="T75" fmla="*/ 4 h 4871"/>
                <a:gd name="T76" fmla="*/ 14 w 4360"/>
                <a:gd name="T77" fmla="*/ 5 h 4871"/>
                <a:gd name="T78" fmla="*/ 15 w 4360"/>
                <a:gd name="T79" fmla="*/ 6 h 4871"/>
                <a:gd name="T80" fmla="*/ 16 w 4360"/>
                <a:gd name="T81" fmla="*/ 7 h 4871"/>
                <a:gd name="T82" fmla="*/ 16 w 4360"/>
                <a:gd name="T83" fmla="*/ 7 h 4871"/>
                <a:gd name="T84" fmla="*/ 17 w 4360"/>
                <a:gd name="T85" fmla="*/ 8 h 4871"/>
                <a:gd name="T86" fmla="*/ 18 w 4360"/>
                <a:gd name="T87" fmla="*/ 9 h 4871"/>
                <a:gd name="T88" fmla="*/ 18 w 4360"/>
                <a:gd name="T89" fmla="*/ 10 h 4871"/>
                <a:gd name="T90" fmla="*/ 19 w 4360"/>
                <a:gd name="T91" fmla="*/ 11 h 4871"/>
                <a:gd name="T92" fmla="*/ 19 w 4360"/>
                <a:gd name="T93" fmla="*/ 12 h 4871"/>
                <a:gd name="T94" fmla="*/ 19 w 4360"/>
                <a:gd name="T95" fmla="*/ 13 h 4871"/>
                <a:gd name="T96" fmla="*/ 20 w 4360"/>
                <a:gd name="T97" fmla="*/ 14 h 4871"/>
                <a:gd name="T98" fmla="*/ 20 w 4360"/>
                <a:gd name="T99" fmla="*/ 15 h 4871"/>
                <a:gd name="T100" fmla="*/ 20 w 4360"/>
                <a:gd name="T101" fmla="*/ 16 h 4871"/>
                <a:gd name="T102" fmla="*/ 20 w 4360"/>
                <a:gd name="T103" fmla="*/ 17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1" name="Freeform 5"/>
            <p:cNvSpPr>
              <a:spLocks/>
            </p:cNvSpPr>
            <p:nvPr/>
          </p:nvSpPr>
          <p:spPr bwMode="auto">
            <a:xfrm>
              <a:off x="2461" y="3301"/>
              <a:ext cx="727" cy="733"/>
            </a:xfrm>
            <a:custGeom>
              <a:avLst/>
              <a:gdLst>
                <a:gd name="T0" fmla="*/ 1 w 4360"/>
                <a:gd name="T1" fmla="*/ 17 h 4872"/>
                <a:gd name="T2" fmla="*/ 2 w 4360"/>
                <a:gd name="T3" fmla="*/ 17 h 4872"/>
                <a:gd name="T4" fmla="*/ 3 w 4360"/>
                <a:gd name="T5" fmla="*/ 16 h 4872"/>
                <a:gd name="T6" fmla="*/ 5 w 4360"/>
                <a:gd name="T7" fmla="*/ 16 h 4872"/>
                <a:gd name="T8" fmla="*/ 6 w 4360"/>
                <a:gd name="T9" fmla="*/ 16 h 4872"/>
                <a:gd name="T10" fmla="*/ 7 w 4360"/>
                <a:gd name="T11" fmla="*/ 16 h 4872"/>
                <a:gd name="T12" fmla="*/ 8 w 4360"/>
                <a:gd name="T13" fmla="*/ 15 h 4872"/>
                <a:gd name="T14" fmla="*/ 9 w 4360"/>
                <a:gd name="T15" fmla="*/ 15 h 4872"/>
                <a:gd name="T16" fmla="*/ 10 w 4360"/>
                <a:gd name="T17" fmla="*/ 14 h 4872"/>
                <a:gd name="T18" fmla="*/ 11 w 4360"/>
                <a:gd name="T19" fmla="*/ 14 h 4872"/>
                <a:gd name="T20" fmla="*/ 12 w 4360"/>
                <a:gd name="T21" fmla="*/ 13 h 4872"/>
                <a:gd name="T22" fmla="*/ 13 w 4360"/>
                <a:gd name="T23" fmla="*/ 12 h 4872"/>
                <a:gd name="T24" fmla="*/ 14 w 4360"/>
                <a:gd name="T25" fmla="*/ 12 h 4872"/>
                <a:gd name="T26" fmla="*/ 15 w 4360"/>
                <a:gd name="T27" fmla="*/ 11 h 4872"/>
                <a:gd name="T28" fmla="*/ 16 w 4360"/>
                <a:gd name="T29" fmla="*/ 10 h 4872"/>
                <a:gd name="T30" fmla="*/ 17 w 4360"/>
                <a:gd name="T31" fmla="*/ 10 h 4872"/>
                <a:gd name="T32" fmla="*/ 17 w 4360"/>
                <a:gd name="T33" fmla="*/ 9 h 4872"/>
                <a:gd name="T34" fmla="*/ 18 w 4360"/>
                <a:gd name="T35" fmla="*/ 8 h 4872"/>
                <a:gd name="T36" fmla="*/ 18 w 4360"/>
                <a:gd name="T37" fmla="*/ 7 h 4872"/>
                <a:gd name="T38" fmla="*/ 19 w 4360"/>
                <a:gd name="T39" fmla="*/ 6 h 4872"/>
                <a:gd name="T40" fmla="*/ 19 w 4360"/>
                <a:gd name="T41" fmla="*/ 5 h 4872"/>
                <a:gd name="T42" fmla="*/ 20 w 4360"/>
                <a:gd name="T43" fmla="*/ 4 h 4872"/>
                <a:gd name="T44" fmla="*/ 20 w 4360"/>
                <a:gd name="T45" fmla="*/ 3 h 4872"/>
                <a:gd name="T46" fmla="*/ 20 w 4360"/>
                <a:gd name="T47" fmla="*/ 2 h 4872"/>
                <a:gd name="T48" fmla="*/ 20 w 4360"/>
                <a:gd name="T49" fmla="*/ 1 h 4872"/>
                <a:gd name="T50" fmla="*/ 20 w 4360"/>
                <a:gd name="T51" fmla="*/ 0 h 4872"/>
                <a:gd name="T52" fmla="*/ 20 w 4360"/>
                <a:gd name="T53" fmla="*/ 1 h 4872"/>
                <a:gd name="T54" fmla="*/ 20 w 4360"/>
                <a:gd name="T55" fmla="*/ 2 h 4872"/>
                <a:gd name="T56" fmla="*/ 20 w 4360"/>
                <a:gd name="T57" fmla="*/ 3 h 4872"/>
                <a:gd name="T58" fmla="*/ 19 w 4360"/>
                <a:gd name="T59" fmla="*/ 4 h 4872"/>
                <a:gd name="T60" fmla="*/ 19 w 4360"/>
                <a:gd name="T61" fmla="*/ 5 h 4872"/>
                <a:gd name="T62" fmla="*/ 19 w 4360"/>
                <a:gd name="T63" fmla="*/ 6 h 4872"/>
                <a:gd name="T64" fmla="*/ 18 w 4360"/>
                <a:gd name="T65" fmla="*/ 7 h 4872"/>
                <a:gd name="T66" fmla="*/ 18 w 4360"/>
                <a:gd name="T67" fmla="*/ 8 h 4872"/>
                <a:gd name="T68" fmla="*/ 17 w 4360"/>
                <a:gd name="T69" fmla="*/ 8 h 4872"/>
                <a:gd name="T70" fmla="*/ 16 w 4360"/>
                <a:gd name="T71" fmla="*/ 9 h 4872"/>
                <a:gd name="T72" fmla="*/ 16 w 4360"/>
                <a:gd name="T73" fmla="*/ 10 h 4872"/>
                <a:gd name="T74" fmla="*/ 15 w 4360"/>
                <a:gd name="T75" fmla="*/ 11 h 4872"/>
                <a:gd name="T76" fmla="*/ 14 w 4360"/>
                <a:gd name="T77" fmla="*/ 11 h 4872"/>
                <a:gd name="T78" fmla="*/ 13 w 4360"/>
                <a:gd name="T79" fmla="*/ 12 h 4872"/>
                <a:gd name="T80" fmla="*/ 12 w 4360"/>
                <a:gd name="T81" fmla="*/ 13 h 4872"/>
                <a:gd name="T82" fmla="*/ 11 w 4360"/>
                <a:gd name="T83" fmla="*/ 13 h 4872"/>
                <a:gd name="T84" fmla="*/ 10 w 4360"/>
                <a:gd name="T85" fmla="*/ 14 h 4872"/>
                <a:gd name="T86" fmla="*/ 9 w 4360"/>
                <a:gd name="T87" fmla="*/ 14 h 4872"/>
                <a:gd name="T88" fmla="*/ 8 w 4360"/>
                <a:gd name="T89" fmla="*/ 15 h 4872"/>
                <a:gd name="T90" fmla="*/ 7 w 4360"/>
                <a:gd name="T91" fmla="*/ 15 h 4872"/>
                <a:gd name="T92" fmla="*/ 6 w 4360"/>
                <a:gd name="T93" fmla="*/ 15 h 4872"/>
                <a:gd name="T94" fmla="*/ 5 w 4360"/>
                <a:gd name="T95" fmla="*/ 16 h 4872"/>
                <a:gd name="T96" fmla="*/ 4 w 4360"/>
                <a:gd name="T97" fmla="*/ 16 h 4872"/>
                <a:gd name="T98" fmla="*/ 2 w 4360"/>
                <a:gd name="T99" fmla="*/ 16 h 4872"/>
                <a:gd name="T100" fmla="*/ 1 w 4360"/>
                <a:gd name="T101" fmla="*/ 16 h 4872"/>
                <a:gd name="T102" fmla="*/ 0 w 4360"/>
                <a:gd name="T103" fmla="*/ 16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2" name="Freeform 6"/>
            <p:cNvSpPr>
              <a:spLocks/>
            </p:cNvSpPr>
            <p:nvPr/>
          </p:nvSpPr>
          <p:spPr bwMode="auto">
            <a:xfrm>
              <a:off x="1735" y="3301"/>
              <a:ext cx="726" cy="733"/>
            </a:xfrm>
            <a:custGeom>
              <a:avLst/>
              <a:gdLst>
                <a:gd name="T0" fmla="*/ 0 w 4359"/>
                <a:gd name="T1" fmla="*/ 1 h 4872"/>
                <a:gd name="T2" fmla="*/ 0 w 4359"/>
                <a:gd name="T3" fmla="*/ 2 h 4872"/>
                <a:gd name="T4" fmla="*/ 0 w 4359"/>
                <a:gd name="T5" fmla="*/ 3 h 4872"/>
                <a:gd name="T6" fmla="*/ 0 w 4359"/>
                <a:gd name="T7" fmla="*/ 4 h 4872"/>
                <a:gd name="T8" fmla="*/ 1 w 4359"/>
                <a:gd name="T9" fmla="*/ 5 h 4872"/>
                <a:gd name="T10" fmla="*/ 1 w 4359"/>
                <a:gd name="T11" fmla="*/ 6 h 4872"/>
                <a:gd name="T12" fmla="*/ 2 w 4359"/>
                <a:gd name="T13" fmla="*/ 7 h 4872"/>
                <a:gd name="T14" fmla="*/ 2 w 4359"/>
                <a:gd name="T15" fmla="*/ 8 h 4872"/>
                <a:gd name="T16" fmla="*/ 3 w 4359"/>
                <a:gd name="T17" fmla="*/ 8 h 4872"/>
                <a:gd name="T18" fmla="*/ 3 w 4359"/>
                <a:gd name="T19" fmla="*/ 9 h 4872"/>
                <a:gd name="T20" fmla="*/ 4 w 4359"/>
                <a:gd name="T21" fmla="*/ 10 h 4872"/>
                <a:gd name="T22" fmla="*/ 5 w 4359"/>
                <a:gd name="T23" fmla="*/ 11 h 4872"/>
                <a:gd name="T24" fmla="*/ 6 w 4359"/>
                <a:gd name="T25" fmla="*/ 12 h 4872"/>
                <a:gd name="T26" fmla="*/ 7 w 4359"/>
                <a:gd name="T27" fmla="*/ 12 h 4872"/>
                <a:gd name="T28" fmla="*/ 7 w 4359"/>
                <a:gd name="T29" fmla="*/ 13 h 4872"/>
                <a:gd name="T30" fmla="*/ 8 w 4359"/>
                <a:gd name="T31" fmla="*/ 14 h 4872"/>
                <a:gd name="T32" fmla="*/ 9 w 4359"/>
                <a:gd name="T33" fmla="*/ 14 h 4872"/>
                <a:gd name="T34" fmla="*/ 10 w 4359"/>
                <a:gd name="T35" fmla="*/ 15 h 4872"/>
                <a:gd name="T36" fmla="*/ 12 w 4359"/>
                <a:gd name="T37" fmla="*/ 15 h 4872"/>
                <a:gd name="T38" fmla="*/ 13 w 4359"/>
                <a:gd name="T39" fmla="*/ 15 h 4872"/>
                <a:gd name="T40" fmla="*/ 14 w 4359"/>
                <a:gd name="T41" fmla="*/ 16 h 4872"/>
                <a:gd name="T42" fmla="*/ 15 w 4359"/>
                <a:gd name="T43" fmla="*/ 16 h 4872"/>
                <a:gd name="T44" fmla="*/ 16 w 4359"/>
                <a:gd name="T45" fmla="*/ 16 h 4872"/>
                <a:gd name="T46" fmla="*/ 18 w 4359"/>
                <a:gd name="T47" fmla="*/ 16 h 4872"/>
                <a:gd name="T48" fmla="*/ 19 w 4359"/>
                <a:gd name="T49" fmla="*/ 17 h 4872"/>
                <a:gd name="T50" fmla="*/ 20 w 4359"/>
                <a:gd name="T51" fmla="*/ 17 h 4872"/>
                <a:gd name="T52" fmla="*/ 19 w 4359"/>
                <a:gd name="T53" fmla="*/ 16 h 4872"/>
                <a:gd name="T54" fmla="*/ 18 w 4359"/>
                <a:gd name="T55" fmla="*/ 16 h 4872"/>
                <a:gd name="T56" fmla="*/ 17 w 4359"/>
                <a:gd name="T57" fmla="*/ 16 h 4872"/>
                <a:gd name="T58" fmla="*/ 15 w 4359"/>
                <a:gd name="T59" fmla="*/ 16 h 4872"/>
                <a:gd name="T60" fmla="*/ 14 w 4359"/>
                <a:gd name="T61" fmla="*/ 15 h 4872"/>
                <a:gd name="T62" fmla="*/ 13 w 4359"/>
                <a:gd name="T63" fmla="*/ 15 h 4872"/>
                <a:gd name="T64" fmla="*/ 12 w 4359"/>
                <a:gd name="T65" fmla="*/ 15 h 4872"/>
                <a:gd name="T66" fmla="*/ 11 w 4359"/>
                <a:gd name="T67" fmla="*/ 14 h 4872"/>
                <a:gd name="T68" fmla="*/ 10 w 4359"/>
                <a:gd name="T69" fmla="*/ 14 h 4872"/>
                <a:gd name="T70" fmla="*/ 9 w 4359"/>
                <a:gd name="T71" fmla="*/ 13 h 4872"/>
                <a:gd name="T72" fmla="*/ 8 w 4359"/>
                <a:gd name="T73" fmla="*/ 13 h 4872"/>
                <a:gd name="T74" fmla="*/ 7 w 4359"/>
                <a:gd name="T75" fmla="*/ 12 h 4872"/>
                <a:gd name="T76" fmla="*/ 6 w 4359"/>
                <a:gd name="T77" fmla="*/ 11 h 4872"/>
                <a:gd name="T78" fmla="*/ 5 w 4359"/>
                <a:gd name="T79" fmla="*/ 11 h 4872"/>
                <a:gd name="T80" fmla="*/ 5 w 4359"/>
                <a:gd name="T81" fmla="*/ 10 h 4872"/>
                <a:gd name="T82" fmla="*/ 4 w 4359"/>
                <a:gd name="T83" fmla="*/ 9 h 4872"/>
                <a:gd name="T84" fmla="*/ 3 w 4359"/>
                <a:gd name="T85" fmla="*/ 8 h 4872"/>
                <a:gd name="T86" fmla="*/ 3 w 4359"/>
                <a:gd name="T87" fmla="*/ 8 h 4872"/>
                <a:gd name="T88" fmla="*/ 2 w 4359"/>
                <a:gd name="T89" fmla="*/ 7 h 4872"/>
                <a:gd name="T90" fmla="*/ 2 w 4359"/>
                <a:gd name="T91" fmla="*/ 6 h 4872"/>
                <a:gd name="T92" fmla="*/ 1 w 4359"/>
                <a:gd name="T93" fmla="*/ 5 h 4872"/>
                <a:gd name="T94" fmla="*/ 1 w 4359"/>
                <a:gd name="T95" fmla="*/ 4 h 4872"/>
                <a:gd name="T96" fmla="*/ 1 w 4359"/>
                <a:gd name="T97" fmla="*/ 3 h 4872"/>
                <a:gd name="T98" fmla="*/ 0 w 4359"/>
                <a:gd name="T99" fmla="*/ 2 h 4872"/>
                <a:gd name="T100" fmla="*/ 0 w 4359"/>
                <a:gd name="T101" fmla="*/ 1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3" name="Freeform 7"/>
            <p:cNvSpPr>
              <a:spLocks/>
            </p:cNvSpPr>
            <p:nvPr/>
          </p:nvSpPr>
          <p:spPr bwMode="auto">
            <a:xfrm>
              <a:off x="1735" y="2568"/>
              <a:ext cx="726" cy="733"/>
            </a:xfrm>
            <a:custGeom>
              <a:avLst/>
              <a:gdLst>
                <a:gd name="T0" fmla="*/ 19 w 4359"/>
                <a:gd name="T1" fmla="*/ 0 h 4871"/>
                <a:gd name="T2" fmla="*/ 18 w 4359"/>
                <a:gd name="T3" fmla="*/ 0 h 4871"/>
                <a:gd name="T4" fmla="*/ 17 w 4359"/>
                <a:gd name="T5" fmla="*/ 0 h 4871"/>
                <a:gd name="T6" fmla="*/ 16 w 4359"/>
                <a:gd name="T7" fmla="*/ 0 h 4871"/>
                <a:gd name="T8" fmla="*/ 14 w 4359"/>
                <a:gd name="T9" fmla="*/ 1 h 4871"/>
                <a:gd name="T10" fmla="*/ 13 w 4359"/>
                <a:gd name="T11" fmla="*/ 1 h 4871"/>
                <a:gd name="T12" fmla="*/ 12 w 4359"/>
                <a:gd name="T13" fmla="*/ 1 h 4871"/>
                <a:gd name="T14" fmla="*/ 11 w 4359"/>
                <a:gd name="T15" fmla="*/ 2 h 4871"/>
                <a:gd name="T16" fmla="*/ 10 w 4359"/>
                <a:gd name="T17" fmla="*/ 2 h 4871"/>
                <a:gd name="T18" fmla="*/ 9 w 4359"/>
                <a:gd name="T19" fmla="*/ 3 h 4871"/>
                <a:gd name="T20" fmla="*/ 8 w 4359"/>
                <a:gd name="T21" fmla="*/ 3 h 4871"/>
                <a:gd name="T22" fmla="*/ 7 w 4359"/>
                <a:gd name="T23" fmla="*/ 4 h 4871"/>
                <a:gd name="T24" fmla="*/ 6 w 4359"/>
                <a:gd name="T25" fmla="*/ 5 h 4871"/>
                <a:gd name="T26" fmla="*/ 5 w 4359"/>
                <a:gd name="T27" fmla="*/ 5 h 4871"/>
                <a:gd name="T28" fmla="*/ 4 w 4359"/>
                <a:gd name="T29" fmla="*/ 6 h 4871"/>
                <a:gd name="T30" fmla="*/ 4 w 4359"/>
                <a:gd name="T31" fmla="*/ 7 h 4871"/>
                <a:gd name="T32" fmla="*/ 3 w 4359"/>
                <a:gd name="T33" fmla="*/ 8 h 4871"/>
                <a:gd name="T34" fmla="*/ 2 w 4359"/>
                <a:gd name="T35" fmla="*/ 9 h 4871"/>
                <a:gd name="T36" fmla="*/ 2 w 4359"/>
                <a:gd name="T37" fmla="*/ 10 h 4871"/>
                <a:gd name="T38" fmla="*/ 1 w 4359"/>
                <a:gd name="T39" fmla="*/ 11 h 4871"/>
                <a:gd name="T40" fmla="*/ 1 w 4359"/>
                <a:gd name="T41" fmla="*/ 11 h 4871"/>
                <a:gd name="T42" fmla="*/ 1 w 4359"/>
                <a:gd name="T43" fmla="*/ 12 h 4871"/>
                <a:gd name="T44" fmla="*/ 0 w 4359"/>
                <a:gd name="T45" fmla="*/ 14 h 4871"/>
                <a:gd name="T46" fmla="*/ 0 w 4359"/>
                <a:gd name="T47" fmla="*/ 14 h 4871"/>
                <a:gd name="T48" fmla="*/ 0 w 4359"/>
                <a:gd name="T49" fmla="*/ 15 h 4871"/>
                <a:gd name="T50" fmla="*/ 0 w 4359"/>
                <a:gd name="T51" fmla="*/ 17 h 4871"/>
                <a:gd name="T52" fmla="*/ 0 w 4359"/>
                <a:gd name="T53" fmla="*/ 16 h 4871"/>
                <a:gd name="T54" fmla="*/ 0 w 4359"/>
                <a:gd name="T55" fmla="*/ 15 h 4871"/>
                <a:gd name="T56" fmla="*/ 1 w 4359"/>
                <a:gd name="T57" fmla="*/ 14 h 4871"/>
                <a:gd name="T58" fmla="*/ 1 w 4359"/>
                <a:gd name="T59" fmla="*/ 13 h 4871"/>
                <a:gd name="T60" fmla="*/ 1 w 4359"/>
                <a:gd name="T61" fmla="*/ 12 h 4871"/>
                <a:gd name="T62" fmla="*/ 2 w 4359"/>
                <a:gd name="T63" fmla="*/ 11 h 4871"/>
                <a:gd name="T64" fmla="*/ 2 w 4359"/>
                <a:gd name="T65" fmla="*/ 10 h 4871"/>
                <a:gd name="T66" fmla="*/ 3 w 4359"/>
                <a:gd name="T67" fmla="*/ 9 h 4871"/>
                <a:gd name="T68" fmla="*/ 3 w 4359"/>
                <a:gd name="T69" fmla="*/ 8 h 4871"/>
                <a:gd name="T70" fmla="*/ 4 w 4359"/>
                <a:gd name="T71" fmla="*/ 7 h 4871"/>
                <a:gd name="T72" fmla="*/ 5 w 4359"/>
                <a:gd name="T73" fmla="*/ 7 h 4871"/>
                <a:gd name="T74" fmla="*/ 5 w 4359"/>
                <a:gd name="T75" fmla="*/ 6 h 4871"/>
                <a:gd name="T76" fmla="*/ 6 w 4359"/>
                <a:gd name="T77" fmla="*/ 5 h 4871"/>
                <a:gd name="T78" fmla="*/ 7 w 4359"/>
                <a:gd name="T79" fmla="*/ 4 h 4871"/>
                <a:gd name="T80" fmla="*/ 8 w 4359"/>
                <a:gd name="T81" fmla="*/ 4 h 4871"/>
                <a:gd name="T82" fmla="*/ 9 w 4359"/>
                <a:gd name="T83" fmla="*/ 3 h 4871"/>
                <a:gd name="T84" fmla="*/ 10 w 4359"/>
                <a:gd name="T85" fmla="*/ 3 h 4871"/>
                <a:gd name="T86" fmla="*/ 11 w 4359"/>
                <a:gd name="T87" fmla="*/ 2 h 4871"/>
                <a:gd name="T88" fmla="*/ 12 w 4359"/>
                <a:gd name="T89" fmla="*/ 2 h 4871"/>
                <a:gd name="T90" fmla="*/ 13 w 4359"/>
                <a:gd name="T91" fmla="*/ 1 h 4871"/>
                <a:gd name="T92" fmla="*/ 14 w 4359"/>
                <a:gd name="T93" fmla="*/ 1 h 4871"/>
                <a:gd name="T94" fmla="*/ 15 w 4359"/>
                <a:gd name="T95" fmla="*/ 1 h 4871"/>
                <a:gd name="T96" fmla="*/ 17 w 4359"/>
                <a:gd name="T97" fmla="*/ 1 h 4871"/>
                <a:gd name="T98" fmla="*/ 18 w 4359"/>
                <a:gd name="T99" fmla="*/ 0 h 4871"/>
                <a:gd name="T100" fmla="*/ 19 w 4359"/>
                <a:gd name="T101" fmla="*/ 0 h 4871"/>
                <a:gd name="T102" fmla="*/ 2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4" name="Freeform 8"/>
            <p:cNvSpPr>
              <a:spLocks/>
            </p:cNvSpPr>
            <p:nvPr/>
          </p:nvSpPr>
          <p:spPr bwMode="auto">
            <a:xfrm>
              <a:off x="1971" y="2827"/>
              <a:ext cx="485" cy="513"/>
            </a:xfrm>
            <a:custGeom>
              <a:avLst/>
              <a:gdLst>
                <a:gd name="T0" fmla="*/ 1 w 2905"/>
                <a:gd name="T1" fmla="*/ 11 h 3409"/>
                <a:gd name="T2" fmla="*/ 0 w 2905"/>
                <a:gd name="T3" fmla="*/ 12 h 3409"/>
                <a:gd name="T4" fmla="*/ 14 w 2905"/>
                <a:gd name="T5" fmla="*/ 0 h 3409"/>
                <a:gd name="T6" fmla="*/ 13 w 2905"/>
                <a:gd name="T7" fmla="*/ 0 h 3409"/>
                <a:gd name="T8" fmla="*/ 0 w 2905"/>
                <a:gd name="T9" fmla="*/ 11 h 3409"/>
                <a:gd name="T10" fmla="*/ 0 w 2905"/>
                <a:gd name="T11" fmla="*/ 12 h 3409"/>
                <a:gd name="T12" fmla="*/ 0 w 2905"/>
                <a:gd name="T13" fmla="*/ 11 h 3409"/>
                <a:gd name="T14" fmla="*/ 0 w 2905"/>
                <a:gd name="T15" fmla="*/ 11 h 3409"/>
                <a:gd name="T16" fmla="*/ 0 w 2905"/>
                <a:gd name="T17" fmla="*/ 12 h 3409"/>
                <a:gd name="T18" fmla="*/ 1 w 2905"/>
                <a:gd name="T19" fmla="*/ 11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5" name="Freeform 9"/>
            <p:cNvSpPr>
              <a:spLocks/>
            </p:cNvSpPr>
            <p:nvPr/>
          </p:nvSpPr>
          <p:spPr bwMode="auto">
            <a:xfrm>
              <a:off x="1973" y="3332"/>
              <a:ext cx="133" cy="351"/>
            </a:xfrm>
            <a:custGeom>
              <a:avLst/>
              <a:gdLst>
                <a:gd name="T0" fmla="*/ 3 w 799"/>
                <a:gd name="T1" fmla="*/ 8 h 2329"/>
                <a:gd name="T2" fmla="*/ 4 w 799"/>
                <a:gd name="T3" fmla="*/ 8 h 2329"/>
                <a:gd name="T4" fmla="*/ 0 w 799"/>
                <a:gd name="T5" fmla="*/ 0 h 2329"/>
                <a:gd name="T6" fmla="*/ 0 w 799"/>
                <a:gd name="T7" fmla="*/ 0 h 2329"/>
                <a:gd name="T8" fmla="*/ 3 w 799"/>
                <a:gd name="T9" fmla="*/ 8 h 2329"/>
                <a:gd name="T10" fmla="*/ 3 w 799"/>
                <a:gd name="T11" fmla="*/ 8 h 2329"/>
                <a:gd name="T12" fmla="*/ 3 w 799"/>
                <a:gd name="T13" fmla="*/ 8 h 2329"/>
                <a:gd name="T14" fmla="*/ 3 w 799"/>
                <a:gd name="T15" fmla="*/ 8 h 2329"/>
                <a:gd name="T16" fmla="*/ 3 w 799"/>
                <a:gd name="T17" fmla="*/ 8 h 2329"/>
                <a:gd name="T18" fmla="*/ 3 w 799"/>
                <a:gd name="T19" fmla="*/ 8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6" name="Freeform 10"/>
            <p:cNvSpPr>
              <a:spLocks/>
            </p:cNvSpPr>
            <p:nvPr/>
          </p:nvSpPr>
          <p:spPr bwMode="auto">
            <a:xfrm>
              <a:off x="2096" y="3323"/>
              <a:ext cx="663" cy="356"/>
            </a:xfrm>
            <a:custGeom>
              <a:avLst/>
              <a:gdLst>
                <a:gd name="T0" fmla="*/ 18 w 3980"/>
                <a:gd name="T1" fmla="*/ 0 h 2368"/>
                <a:gd name="T2" fmla="*/ 18 w 3980"/>
                <a:gd name="T3" fmla="*/ 0 h 2368"/>
                <a:gd name="T4" fmla="*/ 0 w 3980"/>
                <a:gd name="T5" fmla="*/ 8 h 2368"/>
                <a:gd name="T6" fmla="*/ 0 w 3980"/>
                <a:gd name="T7" fmla="*/ 8 h 2368"/>
                <a:gd name="T8" fmla="*/ 18 w 3980"/>
                <a:gd name="T9" fmla="*/ 0 h 2368"/>
                <a:gd name="T10" fmla="*/ 18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7" name="Freeform 11"/>
            <p:cNvSpPr>
              <a:spLocks/>
            </p:cNvSpPr>
            <p:nvPr/>
          </p:nvSpPr>
          <p:spPr bwMode="auto">
            <a:xfrm>
              <a:off x="2401" y="3425"/>
              <a:ext cx="528" cy="322"/>
            </a:xfrm>
            <a:custGeom>
              <a:avLst/>
              <a:gdLst>
                <a:gd name="T0" fmla="*/ 14 w 3171"/>
                <a:gd name="T1" fmla="*/ 0 h 2138"/>
                <a:gd name="T2" fmla="*/ 14 w 3171"/>
                <a:gd name="T3" fmla="*/ 0 h 2138"/>
                <a:gd name="T4" fmla="*/ 0 w 3171"/>
                <a:gd name="T5" fmla="*/ 7 h 2138"/>
                <a:gd name="T6" fmla="*/ 0 w 3171"/>
                <a:gd name="T7" fmla="*/ 7 h 2138"/>
                <a:gd name="T8" fmla="*/ 15 w 3171"/>
                <a:gd name="T9" fmla="*/ 0 h 2138"/>
                <a:gd name="T10" fmla="*/ 14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8" name="Freeform 12"/>
            <p:cNvSpPr>
              <a:spLocks/>
            </p:cNvSpPr>
            <p:nvPr/>
          </p:nvSpPr>
          <p:spPr bwMode="auto">
            <a:xfrm>
              <a:off x="2677" y="2901"/>
              <a:ext cx="356" cy="227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10 w 2136"/>
                <a:gd name="T5" fmla="*/ 5 h 1515"/>
                <a:gd name="T6" fmla="*/ 10 w 2136"/>
                <a:gd name="T7" fmla="*/ 5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9" name="Freeform 13"/>
            <p:cNvSpPr>
              <a:spLocks/>
            </p:cNvSpPr>
            <p:nvPr/>
          </p:nvSpPr>
          <p:spPr bwMode="auto">
            <a:xfrm>
              <a:off x="2679" y="2913"/>
              <a:ext cx="75" cy="410"/>
            </a:xfrm>
            <a:custGeom>
              <a:avLst/>
              <a:gdLst>
                <a:gd name="T0" fmla="*/ 2 w 446"/>
                <a:gd name="T1" fmla="*/ 9 h 2717"/>
                <a:gd name="T2" fmla="*/ 2 w 446"/>
                <a:gd name="T3" fmla="*/ 9 h 2717"/>
                <a:gd name="T4" fmla="*/ 1 w 446"/>
                <a:gd name="T5" fmla="*/ 0 h 2717"/>
                <a:gd name="T6" fmla="*/ 0 w 446"/>
                <a:gd name="T7" fmla="*/ 0 h 2717"/>
                <a:gd name="T8" fmla="*/ 2 w 446"/>
                <a:gd name="T9" fmla="*/ 9 h 2717"/>
                <a:gd name="T10" fmla="*/ 2 w 446"/>
                <a:gd name="T11" fmla="*/ 9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</p:grpSp>
      <p:sp>
        <p:nvSpPr>
          <p:cNvPr id="3546126" name="Freeform 14"/>
          <p:cNvSpPr>
            <a:spLocks/>
          </p:cNvSpPr>
          <p:nvPr/>
        </p:nvSpPr>
        <p:spPr bwMode="auto">
          <a:xfrm>
            <a:off x="4932363" y="4292600"/>
            <a:ext cx="360362" cy="298450"/>
          </a:xfrm>
          <a:custGeom>
            <a:avLst/>
            <a:gdLst>
              <a:gd name="T0" fmla="*/ 2147483647 w 1361"/>
              <a:gd name="T1" fmla="*/ 2147483647 h 1317"/>
              <a:gd name="T2" fmla="*/ 2147483647 w 1361"/>
              <a:gd name="T3" fmla="*/ 2147483647 h 1317"/>
              <a:gd name="T4" fmla="*/ 2147483647 w 1361"/>
              <a:gd name="T5" fmla="*/ 2147483647 h 1317"/>
              <a:gd name="T6" fmla="*/ 2147483647 w 1361"/>
              <a:gd name="T7" fmla="*/ 2147483647 h 1317"/>
              <a:gd name="T8" fmla="*/ 2147483647 w 1361"/>
              <a:gd name="T9" fmla="*/ 2147483647 h 1317"/>
              <a:gd name="T10" fmla="*/ 2147483647 w 1361"/>
              <a:gd name="T11" fmla="*/ 2147483647 h 1317"/>
              <a:gd name="T12" fmla="*/ 2147483647 w 1361"/>
              <a:gd name="T13" fmla="*/ 2147483647 h 1317"/>
              <a:gd name="T14" fmla="*/ 2147483647 w 1361"/>
              <a:gd name="T15" fmla="*/ 2147483647 h 1317"/>
              <a:gd name="T16" fmla="*/ 2147483647 w 1361"/>
              <a:gd name="T17" fmla="*/ 2147483647 h 1317"/>
              <a:gd name="T18" fmla="*/ 2147483647 w 1361"/>
              <a:gd name="T19" fmla="*/ 2147483647 h 1317"/>
              <a:gd name="T20" fmla="*/ 2147483647 w 1361"/>
              <a:gd name="T21" fmla="*/ 2147483647 h 1317"/>
              <a:gd name="T22" fmla="*/ 2147483647 w 1361"/>
              <a:gd name="T23" fmla="*/ 2147483647 h 1317"/>
              <a:gd name="T24" fmla="*/ 2147483647 w 1361"/>
              <a:gd name="T25" fmla="*/ 2147483647 h 1317"/>
              <a:gd name="T26" fmla="*/ 2147483647 w 1361"/>
              <a:gd name="T27" fmla="*/ 2147483647 h 1317"/>
              <a:gd name="T28" fmla="*/ 2147483647 w 1361"/>
              <a:gd name="T29" fmla="*/ 2147483647 h 1317"/>
              <a:gd name="T30" fmla="*/ 2147483647 w 1361"/>
              <a:gd name="T31" fmla="*/ 2147483647 h 1317"/>
              <a:gd name="T32" fmla="*/ 2147483647 w 1361"/>
              <a:gd name="T33" fmla="*/ 2147483647 h 1317"/>
              <a:gd name="T34" fmla="*/ 2147483647 w 1361"/>
              <a:gd name="T35" fmla="*/ 2147483647 h 1317"/>
              <a:gd name="T36" fmla="*/ 2147483647 w 1361"/>
              <a:gd name="T37" fmla="*/ 2147483647 h 1317"/>
              <a:gd name="T38" fmla="*/ 2147483647 w 1361"/>
              <a:gd name="T39" fmla="*/ 2147483647 h 1317"/>
              <a:gd name="T40" fmla="*/ 2147483647 w 1361"/>
              <a:gd name="T41" fmla="*/ 2147483647 h 1317"/>
              <a:gd name="T42" fmla="*/ 2147483647 w 1361"/>
              <a:gd name="T43" fmla="*/ 2147483647 h 1317"/>
              <a:gd name="T44" fmla="*/ 2147483647 w 1361"/>
              <a:gd name="T45" fmla="*/ 2147483647 h 1317"/>
              <a:gd name="T46" fmla="*/ 2147483647 w 1361"/>
              <a:gd name="T47" fmla="*/ 2147483647 h 1317"/>
              <a:gd name="T48" fmla="*/ 2147483647 w 1361"/>
              <a:gd name="T49" fmla="*/ 2147483647 h 1317"/>
              <a:gd name="T50" fmla="*/ 2147483647 w 1361"/>
              <a:gd name="T51" fmla="*/ 2147483647 h 1317"/>
              <a:gd name="T52" fmla="*/ 2147483647 w 1361"/>
              <a:gd name="T53" fmla="*/ 2147483647 h 1317"/>
              <a:gd name="T54" fmla="*/ 2147483647 w 1361"/>
              <a:gd name="T55" fmla="*/ 2147483647 h 1317"/>
              <a:gd name="T56" fmla="*/ 2147483647 w 1361"/>
              <a:gd name="T57" fmla="*/ 2147483647 h 1317"/>
              <a:gd name="T58" fmla="*/ 2147483647 w 1361"/>
              <a:gd name="T59" fmla="*/ 2147483647 h 1317"/>
              <a:gd name="T60" fmla="*/ 2147483647 w 1361"/>
              <a:gd name="T61" fmla="*/ 2147483647 h 1317"/>
              <a:gd name="T62" fmla="*/ 2147483647 w 1361"/>
              <a:gd name="T63" fmla="*/ 2147483647 h 1317"/>
              <a:gd name="T64" fmla="*/ 2147483647 w 1361"/>
              <a:gd name="T65" fmla="*/ 2147483647 h 1317"/>
              <a:gd name="T66" fmla="*/ 2147483647 w 1361"/>
              <a:gd name="T67" fmla="*/ 2147483647 h 1317"/>
              <a:gd name="T68" fmla="*/ 2147483647 w 1361"/>
              <a:gd name="T69" fmla="*/ 2147483647 h 1317"/>
              <a:gd name="T70" fmla="*/ 2147483647 w 1361"/>
              <a:gd name="T71" fmla="*/ 2147483647 h 1317"/>
              <a:gd name="T72" fmla="*/ 2147483647 w 1361"/>
              <a:gd name="T73" fmla="*/ 2147483647 h 1317"/>
              <a:gd name="T74" fmla="*/ 2147483647 w 1361"/>
              <a:gd name="T75" fmla="*/ 2147483647 h 1317"/>
              <a:gd name="T76" fmla="*/ 2079024276 w 1361"/>
              <a:gd name="T77" fmla="*/ 2147483647 h 1317"/>
              <a:gd name="T78" fmla="*/ 1652071980 w 1361"/>
              <a:gd name="T79" fmla="*/ 2147483647 h 1317"/>
              <a:gd name="T80" fmla="*/ 1206612811 w 1361"/>
              <a:gd name="T81" fmla="*/ 2147483647 h 1317"/>
              <a:gd name="T82" fmla="*/ 761081888 w 1361"/>
              <a:gd name="T83" fmla="*/ 2147483647 h 1317"/>
              <a:gd name="T84" fmla="*/ 315551891 w 1361"/>
              <a:gd name="T85" fmla="*/ 2147483647 h 1317"/>
              <a:gd name="T86" fmla="*/ 2147483647 w 1361"/>
              <a:gd name="T87" fmla="*/ 0 h 131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"/>
              <a:gd name="T133" fmla="*/ 0 h 1317"/>
              <a:gd name="T134" fmla="*/ 1361 w 1361"/>
              <a:gd name="T135" fmla="*/ 1317 h 131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" h="1317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sp>
        <p:nvSpPr>
          <p:cNvPr id="3546127" name="Freeform 15"/>
          <p:cNvSpPr>
            <a:spLocks/>
          </p:cNvSpPr>
          <p:nvPr/>
        </p:nvSpPr>
        <p:spPr bwMode="auto">
          <a:xfrm>
            <a:off x="3870325" y="4384675"/>
            <a:ext cx="1257300" cy="901700"/>
          </a:xfrm>
          <a:custGeom>
            <a:avLst/>
            <a:gdLst>
              <a:gd name="T0" fmla="*/ 983542046 w 4749"/>
              <a:gd name="T1" fmla="*/ 2147483647 h 3780"/>
              <a:gd name="T2" fmla="*/ 1948509206 w 4749"/>
              <a:gd name="T3" fmla="*/ 2147483647 h 3780"/>
              <a:gd name="T4" fmla="*/ 2147483647 w 4749"/>
              <a:gd name="T5" fmla="*/ 2147483647 h 3780"/>
              <a:gd name="T6" fmla="*/ 2147483647 w 4749"/>
              <a:gd name="T7" fmla="*/ 0 h 3780"/>
              <a:gd name="T8" fmla="*/ 0 w 4749"/>
              <a:gd name="T9" fmla="*/ 2147483647 h 3780"/>
              <a:gd name="T10" fmla="*/ 983542046 w 4749"/>
              <a:gd name="T11" fmla="*/ 2147483647 h 37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"/>
              <a:gd name="T19" fmla="*/ 0 h 3780"/>
              <a:gd name="T20" fmla="*/ 4749 w 4749"/>
              <a:gd name="T21" fmla="*/ 3780 h 37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" h="378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sp useBgFill="1">
        <p:nvSpPr>
          <p:cNvPr id="3546128" name="Rectangle 16"/>
          <p:cNvSpPr>
            <a:spLocks noChangeArrowheads="1"/>
          </p:cNvSpPr>
          <p:nvPr/>
        </p:nvSpPr>
        <p:spPr bwMode="auto">
          <a:xfrm>
            <a:off x="1763713" y="3429000"/>
            <a:ext cx="3816350" cy="3313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3255" name="Rectangle 1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Orientation Normalization</a:t>
            </a:r>
          </a:p>
        </p:txBody>
      </p:sp>
      <p:sp>
        <p:nvSpPr>
          <p:cNvPr id="3546130" name="Rectangle 18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Compute orientation histogram</a:t>
            </a:r>
          </a:p>
          <a:p>
            <a:pPr eaLnBrk="1" hangingPunct="1"/>
            <a:r>
              <a:rPr lang="en-US" smtClean="0"/>
              <a:t>Select dominant orientation</a:t>
            </a:r>
          </a:p>
          <a:p>
            <a:pPr eaLnBrk="1" hangingPunct="1"/>
            <a:r>
              <a:rPr lang="en-US" smtClean="0"/>
              <a:t>Normalize: rotate to fixed orientation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084888" y="4652963"/>
            <a:ext cx="2608262" cy="1690687"/>
            <a:chOff x="3787" y="2931"/>
            <a:chExt cx="1643" cy="1065"/>
          </a:xfrm>
        </p:grpSpPr>
        <p:sp>
          <p:nvSpPr>
            <p:cNvPr id="53277" name="Freeform 20"/>
            <p:cNvSpPr>
              <a:spLocks/>
            </p:cNvSpPr>
            <p:nvPr/>
          </p:nvSpPr>
          <p:spPr bwMode="auto">
            <a:xfrm>
              <a:off x="3860" y="2931"/>
              <a:ext cx="1446" cy="15"/>
            </a:xfrm>
            <a:custGeom>
              <a:avLst/>
              <a:gdLst>
                <a:gd name="T0" fmla="*/ 40 w 8674"/>
                <a:gd name="T1" fmla="*/ 0 h 103"/>
                <a:gd name="T2" fmla="*/ 40 w 8674"/>
                <a:gd name="T3" fmla="*/ 0 h 103"/>
                <a:gd name="T4" fmla="*/ 0 w 8674"/>
                <a:gd name="T5" fmla="*/ 0 h 103"/>
                <a:gd name="T6" fmla="*/ 0 w 8674"/>
                <a:gd name="T7" fmla="*/ 0 h 103"/>
                <a:gd name="T8" fmla="*/ 40 w 8674"/>
                <a:gd name="T9" fmla="*/ 0 h 103"/>
                <a:gd name="T10" fmla="*/ 40 w 8674"/>
                <a:gd name="T11" fmla="*/ 0 h 103"/>
                <a:gd name="T12" fmla="*/ 40 w 8674"/>
                <a:gd name="T13" fmla="*/ 0 h 103"/>
                <a:gd name="T14" fmla="*/ 40 w 8674"/>
                <a:gd name="T15" fmla="*/ 0 h 103"/>
                <a:gd name="T16" fmla="*/ 40 w 8674"/>
                <a:gd name="T17" fmla="*/ 0 h 103"/>
                <a:gd name="T18" fmla="*/ 40 w 8674"/>
                <a:gd name="T19" fmla="*/ 0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3"/>
                <a:gd name="T32" fmla="*/ 8674 w 8674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3">
                  <a:moveTo>
                    <a:pt x="8674" y="52"/>
                  </a:moveTo>
                  <a:lnTo>
                    <a:pt x="8629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8629" y="103"/>
                  </a:lnTo>
                  <a:lnTo>
                    <a:pt x="8582" y="52"/>
                  </a:lnTo>
                  <a:lnTo>
                    <a:pt x="8674" y="52"/>
                  </a:lnTo>
                  <a:lnTo>
                    <a:pt x="8674" y="0"/>
                  </a:lnTo>
                  <a:lnTo>
                    <a:pt x="8629" y="0"/>
                  </a:lnTo>
                  <a:lnTo>
                    <a:pt x="8674" y="5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8" name="Freeform 21"/>
            <p:cNvSpPr>
              <a:spLocks/>
            </p:cNvSpPr>
            <p:nvPr/>
          </p:nvSpPr>
          <p:spPr bwMode="auto">
            <a:xfrm>
              <a:off x="5291" y="2939"/>
              <a:ext cx="15" cy="794"/>
            </a:xfrm>
            <a:custGeom>
              <a:avLst/>
              <a:gdLst>
                <a:gd name="T0" fmla="*/ 0 w 92"/>
                <a:gd name="T1" fmla="*/ 16 h 5560"/>
                <a:gd name="T2" fmla="*/ 0 w 92"/>
                <a:gd name="T3" fmla="*/ 16 h 5560"/>
                <a:gd name="T4" fmla="*/ 0 w 92"/>
                <a:gd name="T5" fmla="*/ 0 h 5560"/>
                <a:gd name="T6" fmla="*/ 0 w 92"/>
                <a:gd name="T7" fmla="*/ 0 h 5560"/>
                <a:gd name="T8" fmla="*/ 0 w 92"/>
                <a:gd name="T9" fmla="*/ 16 h 5560"/>
                <a:gd name="T10" fmla="*/ 0 w 92"/>
                <a:gd name="T11" fmla="*/ 16 h 5560"/>
                <a:gd name="T12" fmla="*/ 0 w 92"/>
                <a:gd name="T13" fmla="*/ 16 h 5560"/>
                <a:gd name="T14" fmla="*/ 0 w 92"/>
                <a:gd name="T15" fmla="*/ 16 h 5560"/>
                <a:gd name="T16" fmla="*/ 0 w 92"/>
                <a:gd name="T17" fmla="*/ 16 h 5560"/>
                <a:gd name="T18" fmla="*/ 0 w 92"/>
                <a:gd name="T19" fmla="*/ 16 h 55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560"/>
                <a:gd name="T32" fmla="*/ 92 w 92"/>
                <a:gd name="T33" fmla="*/ 5560 h 55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560">
                  <a:moveTo>
                    <a:pt x="47" y="5560"/>
                  </a:moveTo>
                  <a:lnTo>
                    <a:pt x="92" y="5509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509"/>
                  </a:lnTo>
                  <a:lnTo>
                    <a:pt x="47" y="5458"/>
                  </a:lnTo>
                  <a:lnTo>
                    <a:pt x="47" y="5560"/>
                  </a:lnTo>
                  <a:lnTo>
                    <a:pt x="92" y="5560"/>
                  </a:lnTo>
                  <a:lnTo>
                    <a:pt x="92" y="5509"/>
                  </a:lnTo>
                  <a:lnTo>
                    <a:pt x="47" y="556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9" name="Freeform 22"/>
            <p:cNvSpPr>
              <a:spLocks/>
            </p:cNvSpPr>
            <p:nvPr/>
          </p:nvSpPr>
          <p:spPr bwMode="auto">
            <a:xfrm>
              <a:off x="3853" y="3718"/>
              <a:ext cx="1445" cy="15"/>
            </a:xfrm>
            <a:custGeom>
              <a:avLst/>
              <a:gdLst>
                <a:gd name="T0" fmla="*/ 0 w 8674"/>
                <a:gd name="T1" fmla="*/ 0 h 102"/>
                <a:gd name="T2" fmla="*/ 0 w 8674"/>
                <a:gd name="T3" fmla="*/ 0 h 102"/>
                <a:gd name="T4" fmla="*/ 40 w 8674"/>
                <a:gd name="T5" fmla="*/ 0 h 102"/>
                <a:gd name="T6" fmla="*/ 40 w 8674"/>
                <a:gd name="T7" fmla="*/ 0 h 102"/>
                <a:gd name="T8" fmla="*/ 0 w 8674"/>
                <a:gd name="T9" fmla="*/ 0 h 102"/>
                <a:gd name="T10" fmla="*/ 0 w 8674"/>
                <a:gd name="T11" fmla="*/ 0 h 102"/>
                <a:gd name="T12" fmla="*/ 0 w 8674"/>
                <a:gd name="T13" fmla="*/ 0 h 102"/>
                <a:gd name="T14" fmla="*/ 0 w 8674"/>
                <a:gd name="T15" fmla="*/ 0 h 102"/>
                <a:gd name="T16" fmla="*/ 0 w 8674"/>
                <a:gd name="T17" fmla="*/ 0 h 102"/>
                <a:gd name="T18" fmla="*/ 0 w 8674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2"/>
                <a:gd name="T32" fmla="*/ 8674 w 8674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2">
                  <a:moveTo>
                    <a:pt x="0" y="51"/>
                  </a:moveTo>
                  <a:lnTo>
                    <a:pt x="45" y="102"/>
                  </a:lnTo>
                  <a:lnTo>
                    <a:pt x="8674" y="102"/>
                  </a:lnTo>
                  <a:lnTo>
                    <a:pt x="8674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0" name="Freeform 23"/>
            <p:cNvSpPr>
              <a:spLocks/>
            </p:cNvSpPr>
            <p:nvPr/>
          </p:nvSpPr>
          <p:spPr bwMode="auto">
            <a:xfrm>
              <a:off x="3853" y="2931"/>
              <a:ext cx="15" cy="795"/>
            </a:xfrm>
            <a:custGeom>
              <a:avLst/>
              <a:gdLst>
                <a:gd name="T0" fmla="*/ 0 w 91"/>
                <a:gd name="T1" fmla="*/ 0 h 5561"/>
                <a:gd name="T2" fmla="*/ 0 w 91"/>
                <a:gd name="T3" fmla="*/ 0 h 5561"/>
                <a:gd name="T4" fmla="*/ 0 w 91"/>
                <a:gd name="T5" fmla="*/ 16 h 5561"/>
                <a:gd name="T6" fmla="*/ 0 w 91"/>
                <a:gd name="T7" fmla="*/ 16 h 5561"/>
                <a:gd name="T8" fmla="*/ 0 w 91"/>
                <a:gd name="T9" fmla="*/ 0 h 5561"/>
                <a:gd name="T10" fmla="*/ 0 w 91"/>
                <a:gd name="T11" fmla="*/ 0 h 5561"/>
                <a:gd name="T12" fmla="*/ 0 w 91"/>
                <a:gd name="T13" fmla="*/ 0 h 5561"/>
                <a:gd name="T14" fmla="*/ 0 w 91"/>
                <a:gd name="T15" fmla="*/ 0 h 5561"/>
                <a:gd name="T16" fmla="*/ 0 w 91"/>
                <a:gd name="T17" fmla="*/ 0 h 5561"/>
                <a:gd name="T18" fmla="*/ 0 w 91"/>
                <a:gd name="T19" fmla="*/ 0 h 55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561"/>
                <a:gd name="T32" fmla="*/ 91 w 91"/>
                <a:gd name="T33" fmla="*/ 5561 h 55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561">
                  <a:moveTo>
                    <a:pt x="45" y="0"/>
                  </a:moveTo>
                  <a:lnTo>
                    <a:pt x="0" y="52"/>
                  </a:lnTo>
                  <a:lnTo>
                    <a:pt x="0" y="5561"/>
                  </a:lnTo>
                  <a:lnTo>
                    <a:pt x="91" y="5561"/>
                  </a:lnTo>
                  <a:lnTo>
                    <a:pt x="91" y="52"/>
                  </a:lnTo>
                  <a:lnTo>
                    <a:pt x="45" y="10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1" name="Rectangle 24"/>
            <p:cNvSpPr>
              <a:spLocks noChangeArrowheads="1"/>
            </p:cNvSpPr>
            <p:nvPr/>
          </p:nvSpPr>
          <p:spPr bwMode="auto">
            <a:xfrm>
              <a:off x="3860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2" name="Freeform 25"/>
            <p:cNvSpPr>
              <a:spLocks/>
            </p:cNvSpPr>
            <p:nvPr/>
          </p:nvSpPr>
          <p:spPr bwMode="auto">
            <a:xfrm>
              <a:off x="3860" y="3522"/>
              <a:ext cx="213" cy="14"/>
            </a:xfrm>
            <a:custGeom>
              <a:avLst/>
              <a:gdLst>
                <a:gd name="T0" fmla="*/ 6 w 1279"/>
                <a:gd name="T1" fmla="*/ 0 h 102"/>
                <a:gd name="T2" fmla="*/ 6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6 w 1279"/>
                <a:gd name="T9" fmla="*/ 0 h 102"/>
                <a:gd name="T10" fmla="*/ 5 w 1279"/>
                <a:gd name="T11" fmla="*/ 0 h 102"/>
                <a:gd name="T12" fmla="*/ 6 w 1279"/>
                <a:gd name="T13" fmla="*/ 0 h 102"/>
                <a:gd name="T14" fmla="*/ 6 w 1279"/>
                <a:gd name="T15" fmla="*/ 0 h 102"/>
                <a:gd name="T16" fmla="*/ 6 w 1279"/>
                <a:gd name="T17" fmla="*/ 0 h 102"/>
                <a:gd name="T18" fmla="*/ 6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3" name="Freeform 26"/>
            <p:cNvSpPr>
              <a:spLocks/>
            </p:cNvSpPr>
            <p:nvPr/>
          </p:nvSpPr>
          <p:spPr bwMode="auto">
            <a:xfrm>
              <a:off x="4058" y="3529"/>
              <a:ext cx="15" cy="204"/>
            </a:xfrm>
            <a:custGeom>
              <a:avLst/>
              <a:gdLst>
                <a:gd name="T0" fmla="*/ 0 w 91"/>
                <a:gd name="T1" fmla="*/ 4 h 1429"/>
                <a:gd name="T2" fmla="*/ 0 w 91"/>
                <a:gd name="T3" fmla="*/ 4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4 h 1429"/>
                <a:gd name="T10" fmla="*/ 0 w 91"/>
                <a:gd name="T11" fmla="*/ 4 h 1429"/>
                <a:gd name="T12" fmla="*/ 0 w 91"/>
                <a:gd name="T13" fmla="*/ 4 h 1429"/>
                <a:gd name="T14" fmla="*/ 0 w 91"/>
                <a:gd name="T15" fmla="*/ 4 h 1429"/>
                <a:gd name="T16" fmla="*/ 0 w 91"/>
                <a:gd name="T17" fmla="*/ 4 h 1429"/>
                <a:gd name="T18" fmla="*/ 0 w 91"/>
                <a:gd name="T19" fmla="*/ 4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4" name="Freeform 27"/>
            <p:cNvSpPr>
              <a:spLocks/>
            </p:cNvSpPr>
            <p:nvPr/>
          </p:nvSpPr>
          <p:spPr bwMode="auto">
            <a:xfrm>
              <a:off x="3853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5" name="Freeform 28"/>
            <p:cNvSpPr>
              <a:spLocks/>
            </p:cNvSpPr>
            <p:nvPr/>
          </p:nvSpPr>
          <p:spPr bwMode="auto">
            <a:xfrm>
              <a:off x="3853" y="3522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4 h 1429"/>
                <a:gd name="T6" fmla="*/ 0 w 91"/>
                <a:gd name="T7" fmla="*/ 4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6" name="Rectangle 29"/>
            <p:cNvSpPr>
              <a:spLocks noChangeArrowheads="1"/>
            </p:cNvSpPr>
            <p:nvPr/>
          </p:nvSpPr>
          <p:spPr bwMode="auto">
            <a:xfrm>
              <a:off x="4066" y="3135"/>
              <a:ext cx="205" cy="59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7" name="Freeform 30"/>
            <p:cNvSpPr>
              <a:spLocks/>
            </p:cNvSpPr>
            <p:nvPr/>
          </p:nvSpPr>
          <p:spPr bwMode="auto">
            <a:xfrm>
              <a:off x="4066" y="3128"/>
              <a:ext cx="213" cy="15"/>
            </a:xfrm>
            <a:custGeom>
              <a:avLst/>
              <a:gdLst>
                <a:gd name="T0" fmla="*/ 6 w 1278"/>
                <a:gd name="T1" fmla="*/ 0 h 102"/>
                <a:gd name="T2" fmla="*/ 6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6 w 1278"/>
                <a:gd name="T9" fmla="*/ 0 h 102"/>
                <a:gd name="T10" fmla="*/ 6 w 1278"/>
                <a:gd name="T11" fmla="*/ 0 h 102"/>
                <a:gd name="T12" fmla="*/ 6 w 1278"/>
                <a:gd name="T13" fmla="*/ 0 h 102"/>
                <a:gd name="T14" fmla="*/ 6 w 1278"/>
                <a:gd name="T15" fmla="*/ 0 h 102"/>
                <a:gd name="T16" fmla="*/ 6 w 1278"/>
                <a:gd name="T17" fmla="*/ 0 h 102"/>
                <a:gd name="T18" fmla="*/ 6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8" name="Freeform 31"/>
            <p:cNvSpPr>
              <a:spLocks/>
            </p:cNvSpPr>
            <p:nvPr/>
          </p:nvSpPr>
          <p:spPr bwMode="auto">
            <a:xfrm>
              <a:off x="4264" y="3135"/>
              <a:ext cx="15" cy="598"/>
            </a:xfrm>
            <a:custGeom>
              <a:avLst/>
              <a:gdLst>
                <a:gd name="T0" fmla="*/ 0 w 92"/>
                <a:gd name="T1" fmla="*/ 12 h 4184"/>
                <a:gd name="T2" fmla="*/ 0 w 92"/>
                <a:gd name="T3" fmla="*/ 12 h 4184"/>
                <a:gd name="T4" fmla="*/ 0 w 92"/>
                <a:gd name="T5" fmla="*/ 0 h 4184"/>
                <a:gd name="T6" fmla="*/ 0 w 92"/>
                <a:gd name="T7" fmla="*/ 0 h 4184"/>
                <a:gd name="T8" fmla="*/ 0 w 92"/>
                <a:gd name="T9" fmla="*/ 12 h 4184"/>
                <a:gd name="T10" fmla="*/ 0 w 92"/>
                <a:gd name="T11" fmla="*/ 12 h 4184"/>
                <a:gd name="T12" fmla="*/ 0 w 92"/>
                <a:gd name="T13" fmla="*/ 12 h 4184"/>
                <a:gd name="T14" fmla="*/ 0 w 92"/>
                <a:gd name="T15" fmla="*/ 12 h 4184"/>
                <a:gd name="T16" fmla="*/ 0 w 92"/>
                <a:gd name="T17" fmla="*/ 12 h 4184"/>
                <a:gd name="T18" fmla="*/ 0 w 92"/>
                <a:gd name="T19" fmla="*/ 12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4184"/>
                <a:gd name="T32" fmla="*/ 92 w 92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4184">
                  <a:moveTo>
                    <a:pt x="47" y="4184"/>
                  </a:moveTo>
                  <a:lnTo>
                    <a:pt x="92" y="413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133"/>
                  </a:lnTo>
                  <a:lnTo>
                    <a:pt x="47" y="4082"/>
                  </a:lnTo>
                  <a:lnTo>
                    <a:pt x="47" y="4184"/>
                  </a:lnTo>
                  <a:lnTo>
                    <a:pt x="92" y="4184"/>
                  </a:lnTo>
                  <a:lnTo>
                    <a:pt x="92" y="4133"/>
                  </a:lnTo>
                  <a:lnTo>
                    <a:pt x="47" y="418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9" name="Freeform 32"/>
            <p:cNvSpPr>
              <a:spLocks/>
            </p:cNvSpPr>
            <p:nvPr/>
          </p:nvSpPr>
          <p:spPr bwMode="auto">
            <a:xfrm>
              <a:off x="4058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0" name="Freeform 33"/>
            <p:cNvSpPr>
              <a:spLocks/>
            </p:cNvSpPr>
            <p:nvPr/>
          </p:nvSpPr>
          <p:spPr bwMode="auto">
            <a:xfrm>
              <a:off x="4058" y="3128"/>
              <a:ext cx="15" cy="598"/>
            </a:xfrm>
            <a:custGeom>
              <a:avLst/>
              <a:gdLst>
                <a:gd name="T0" fmla="*/ 0 w 91"/>
                <a:gd name="T1" fmla="*/ 0 h 4184"/>
                <a:gd name="T2" fmla="*/ 0 w 91"/>
                <a:gd name="T3" fmla="*/ 0 h 4184"/>
                <a:gd name="T4" fmla="*/ 0 w 91"/>
                <a:gd name="T5" fmla="*/ 12 h 4184"/>
                <a:gd name="T6" fmla="*/ 0 w 91"/>
                <a:gd name="T7" fmla="*/ 12 h 4184"/>
                <a:gd name="T8" fmla="*/ 0 w 91"/>
                <a:gd name="T9" fmla="*/ 0 h 4184"/>
                <a:gd name="T10" fmla="*/ 0 w 91"/>
                <a:gd name="T11" fmla="*/ 0 h 4184"/>
                <a:gd name="T12" fmla="*/ 0 w 91"/>
                <a:gd name="T13" fmla="*/ 0 h 4184"/>
                <a:gd name="T14" fmla="*/ 0 w 91"/>
                <a:gd name="T15" fmla="*/ 0 h 4184"/>
                <a:gd name="T16" fmla="*/ 0 w 91"/>
                <a:gd name="T17" fmla="*/ 0 h 4184"/>
                <a:gd name="T18" fmla="*/ 0 w 91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4184"/>
                <a:gd name="T32" fmla="*/ 91 w 91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4184">
                  <a:moveTo>
                    <a:pt x="45" y="0"/>
                  </a:moveTo>
                  <a:lnTo>
                    <a:pt x="0" y="51"/>
                  </a:lnTo>
                  <a:lnTo>
                    <a:pt x="0" y="4184"/>
                  </a:lnTo>
                  <a:lnTo>
                    <a:pt x="91" y="4184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1" name="Rectangle 34"/>
            <p:cNvSpPr>
              <a:spLocks noChangeArrowheads="1"/>
            </p:cNvSpPr>
            <p:nvPr/>
          </p:nvSpPr>
          <p:spPr bwMode="auto">
            <a:xfrm>
              <a:off x="4271" y="3332"/>
              <a:ext cx="206" cy="394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2" name="Freeform 35"/>
            <p:cNvSpPr>
              <a:spLocks/>
            </p:cNvSpPr>
            <p:nvPr/>
          </p:nvSpPr>
          <p:spPr bwMode="auto">
            <a:xfrm>
              <a:off x="4264" y="3325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6 w 1279"/>
                <a:gd name="T5" fmla="*/ 0 h 102"/>
                <a:gd name="T6" fmla="*/ 6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92" y="51"/>
                  </a:moveTo>
                  <a:lnTo>
                    <a:pt x="47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7" y="0"/>
                  </a:lnTo>
                  <a:lnTo>
                    <a:pt x="0" y="5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2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3" name="Freeform 36"/>
            <p:cNvSpPr>
              <a:spLocks/>
            </p:cNvSpPr>
            <p:nvPr/>
          </p:nvSpPr>
          <p:spPr bwMode="auto">
            <a:xfrm>
              <a:off x="4264" y="3332"/>
              <a:ext cx="15" cy="401"/>
            </a:xfrm>
            <a:custGeom>
              <a:avLst/>
              <a:gdLst>
                <a:gd name="T0" fmla="*/ 0 w 92"/>
                <a:gd name="T1" fmla="*/ 8 h 2806"/>
                <a:gd name="T2" fmla="*/ 0 w 92"/>
                <a:gd name="T3" fmla="*/ 8 h 2806"/>
                <a:gd name="T4" fmla="*/ 0 w 92"/>
                <a:gd name="T5" fmla="*/ 0 h 2806"/>
                <a:gd name="T6" fmla="*/ 0 w 92"/>
                <a:gd name="T7" fmla="*/ 0 h 2806"/>
                <a:gd name="T8" fmla="*/ 0 w 92"/>
                <a:gd name="T9" fmla="*/ 8 h 2806"/>
                <a:gd name="T10" fmla="*/ 0 w 92"/>
                <a:gd name="T11" fmla="*/ 8 h 2806"/>
                <a:gd name="T12" fmla="*/ 0 w 92"/>
                <a:gd name="T13" fmla="*/ 8 h 2806"/>
                <a:gd name="T14" fmla="*/ 0 w 92"/>
                <a:gd name="T15" fmla="*/ 8 h 2806"/>
                <a:gd name="T16" fmla="*/ 0 w 92"/>
                <a:gd name="T17" fmla="*/ 8 h 2806"/>
                <a:gd name="T18" fmla="*/ 0 w 92"/>
                <a:gd name="T19" fmla="*/ 8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2806"/>
                <a:gd name="T32" fmla="*/ 92 w 92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2806">
                  <a:moveTo>
                    <a:pt x="47" y="2704"/>
                  </a:moveTo>
                  <a:lnTo>
                    <a:pt x="92" y="27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55"/>
                  </a:lnTo>
                  <a:lnTo>
                    <a:pt x="47" y="2806"/>
                  </a:lnTo>
                  <a:lnTo>
                    <a:pt x="0" y="2755"/>
                  </a:lnTo>
                  <a:lnTo>
                    <a:pt x="0" y="2806"/>
                  </a:lnTo>
                  <a:lnTo>
                    <a:pt x="47" y="2806"/>
                  </a:lnTo>
                  <a:lnTo>
                    <a:pt x="47" y="270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4" name="Freeform 37"/>
            <p:cNvSpPr>
              <a:spLocks/>
            </p:cNvSpPr>
            <p:nvPr/>
          </p:nvSpPr>
          <p:spPr bwMode="auto">
            <a:xfrm>
              <a:off x="4271" y="3718"/>
              <a:ext cx="213" cy="15"/>
            </a:xfrm>
            <a:custGeom>
              <a:avLst/>
              <a:gdLst>
                <a:gd name="T0" fmla="*/ 6 w 1277"/>
                <a:gd name="T1" fmla="*/ 0 h 102"/>
                <a:gd name="T2" fmla="*/ 6 w 1277"/>
                <a:gd name="T3" fmla="*/ 0 h 102"/>
                <a:gd name="T4" fmla="*/ 0 w 1277"/>
                <a:gd name="T5" fmla="*/ 0 h 102"/>
                <a:gd name="T6" fmla="*/ 0 w 1277"/>
                <a:gd name="T7" fmla="*/ 0 h 102"/>
                <a:gd name="T8" fmla="*/ 6 w 1277"/>
                <a:gd name="T9" fmla="*/ 0 h 102"/>
                <a:gd name="T10" fmla="*/ 6 w 1277"/>
                <a:gd name="T11" fmla="*/ 0 h 102"/>
                <a:gd name="T12" fmla="*/ 6 w 1277"/>
                <a:gd name="T13" fmla="*/ 0 h 102"/>
                <a:gd name="T14" fmla="*/ 6 w 1277"/>
                <a:gd name="T15" fmla="*/ 0 h 102"/>
                <a:gd name="T16" fmla="*/ 6 w 1277"/>
                <a:gd name="T17" fmla="*/ 0 h 102"/>
                <a:gd name="T18" fmla="*/ 6 w 127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7"/>
                <a:gd name="T31" fmla="*/ 0 h 102"/>
                <a:gd name="T32" fmla="*/ 1277 w 1277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7" h="102">
                  <a:moveTo>
                    <a:pt x="1186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2" y="102"/>
                  </a:lnTo>
                  <a:lnTo>
                    <a:pt x="1277" y="51"/>
                  </a:lnTo>
                  <a:lnTo>
                    <a:pt x="1232" y="102"/>
                  </a:lnTo>
                  <a:lnTo>
                    <a:pt x="1277" y="102"/>
                  </a:lnTo>
                  <a:lnTo>
                    <a:pt x="1277" y="51"/>
                  </a:lnTo>
                  <a:lnTo>
                    <a:pt x="1186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5" name="Freeform 38"/>
            <p:cNvSpPr>
              <a:spLocks/>
            </p:cNvSpPr>
            <p:nvPr/>
          </p:nvSpPr>
          <p:spPr bwMode="auto">
            <a:xfrm>
              <a:off x="4469" y="3325"/>
              <a:ext cx="15" cy="401"/>
            </a:xfrm>
            <a:custGeom>
              <a:avLst/>
              <a:gdLst>
                <a:gd name="T0" fmla="*/ 0 w 91"/>
                <a:gd name="T1" fmla="*/ 0 h 2806"/>
                <a:gd name="T2" fmla="*/ 0 w 91"/>
                <a:gd name="T3" fmla="*/ 0 h 2806"/>
                <a:gd name="T4" fmla="*/ 0 w 91"/>
                <a:gd name="T5" fmla="*/ 8 h 2806"/>
                <a:gd name="T6" fmla="*/ 0 w 91"/>
                <a:gd name="T7" fmla="*/ 8 h 2806"/>
                <a:gd name="T8" fmla="*/ 0 w 91"/>
                <a:gd name="T9" fmla="*/ 0 h 2806"/>
                <a:gd name="T10" fmla="*/ 0 w 91"/>
                <a:gd name="T11" fmla="*/ 0 h 2806"/>
                <a:gd name="T12" fmla="*/ 0 w 91"/>
                <a:gd name="T13" fmla="*/ 0 h 2806"/>
                <a:gd name="T14" fmla="*/ 0 w 91"/>
                <a:gd name="T15" fmla="*/ 0 h 2806"/>
                <a:gd name="T16" fmla="*/ 0 w 91"/>
                <a:gd name="T17" fmla="*/ 0 h 2806"/>
                <a:gd name="T18" fmla="*/ 0 w 91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2806"/>
                <a:gd name="T32" fmla="*/ 91 w 91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2806">
                  <a:moveTo>
                    <a:pt x="46" y="102"/>
                  </a:moveTo>
                  <a:lnTo>
                    <a:pt x="0" y="51"/>
                  </a:lnTo>
                  <a:lnTo>
                    <a:pt x="0" y="2806"/>
                  </a:lnTo>
                  <a:lnTo>
                    <a:pt x="91" y="2806"/>
                  </a:lnTo>
                  <a:lnTo>
                    <a:pt x="91" y="51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6" name="Rectangle 39"/>
            <p:cNvSpPr>
              <a:spLocks noChangeArrowheads="1"/>
            </p:cNvSpPr>
            <p:nvPr/>
          </p:nvSpPr>
          <p:spPr bwMode="auto">
            <a:xfrm>
              <a:off x="4477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7" name="Freeform 40"/>
            <p:cNvSpPr>
              <a:spLocks/>
            </p:cNvSpPr>
            <p:nvPr/>
          </p:nvSpPr>
          <p:spPr bwMode="auto">
            <a:xfrm>
              <a:off x="4477" y="3587"/>
              <a:ext cx="213" cy="15"/>
            </a:xfrm>
            <a:custGeom>
              <a:avLst/>
              <a:gdLst>
                <a:gd name="T0" fmla="*/ 6 w 1278"/>
                <a:gd name="T1" fmla="*/ 0 h 101"/>
                <a:gd name="T2" fmla="*/ 6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6 w 1278"/>
                <a:gd name="T9" fmla="*/ 0 h 101"/>
                <a:gd name="T10" fmla="*/ 6 w 1278"/>
                <a:gd name="T11" fmla="*/ 0 h 101"/>
                <a:gd name="T12" fmla="*/ 6 w 1278"/>
                <a:gd name="T13" fmla="*/ 0 h 101"/>
                <a:gd name="T14" fmla="*/ 6 w 1278"/>
                <a:gd name="T15" fmla="*/ 0 h 101"/>
                <a:gd name="T16" fmla="*/ 6 w 1278"/>
                <a:gd name="T17" fmla="*/ 0 h 101"/>
                <a:gd name="T18" fmla="*/ 6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2" y="101"/>
                  </a:lnTo>
                  <a:lnTo>
                    <a:pt x="1187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2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8" name="Freeform 41"/>
            <p:cNvSpPr>
              <a:spLocks/>
            </p:cNvSpPr>
            <p:nvPr/>
          </p:nvSpPr>
          <p:spPr bwMode="auto">
            <a:xfrm>
              <a:off x="4674" y="3595"/>
              <a:ext cx="16" cy="138"/>
            </a:xfrm>
            <a:custGeom>
              <a:avLst/>
              <a:gdLst>
                <a:gd name="T0" fmla="*/ 0 w 91"/>
                <a:gd name="T1" fmla="*/ 3 h 969"/>
                <a:gd name="T2" fmla="*/ 1 w 91"/>
                <a:gd name="T3" fmla="*/ 3 h 969"/>
                <a:gd name="T4" fmla="*/ 1 w 91"/>
                <a:gd name="T5" fmla="*/ 0 h 969"/>
                <a:gd name="T6" fmla="*/ 0 w 91"/>
                <a:gd name="T7" fmla="*/ 0 h 969"/>
                <a:gd name="T8" fmla="*/ 0 w 91"/>
                <a:gd name="T9" fmla="*/ 3 h 969"/>
                <a:gd name="T10" fmla="*/ 0 w 91"/>
                <a:gd name="T11" fmla="*/ 3 h 969"/>
                <a:gd name="T12" fmla="*/ 0 w 91"/>
                <a:gd name="T13" fmla="*/ 3 h 969"/>
                <a:gd name="T14" fmla="*/ 1 w 91"/>
                <a:gd name="T15" fmla="*/ 3 h 969"/>
                <a:gd name="T16" fmla="*/ 1 w 91"/>
                <a:gd name="T17" fmla="*/ 3 h 969"/>
                <a:gd name="T18" fmla="*/ 0 w 91"/>
                <a:gd name="T19" fmla="*/ 3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5" y="969"/>
                  </a:moveTo>
                  <a:lnTo>
                    <a:pt x="91" y="91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5" y="867"/>
                  </a:lnTo>
                  <a:lnTo>
                    <a:pt x="45" y="969"/>
                  </a:lnTo>
                  <a:lnTo>
                    <a:pt x="91" y="969"/>
                  </a:lnTo>
                  <a:lnTo>
                    <a:pt x="91" y="918"/>
                  </a:lnTo>
                  <a:lnTo>
                    <a:pt x="45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9" name="Freeform 42"/>
            <p:cNvSpPr>
              <a:spLocks/>
            </p:cNvSpPr>
            <p:nvPr/>
          </p:nvSpPr>
          <p:spPr bwMode="auto">
            <a:xfrm>
              <a:off x="4469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6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0" name="Freeform 43"/>
            <p:cNvSpPr>
              <a:spLocks/>
            </p:cNvSpPr>
            <p:nvPr/>
          </p:nvSpPr>
          <p:spPr bwMode="auto">
            <a:xfrm>
              <a:off x="4469" y="3587"/>
              <a:ext cx="15" cy="139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3 h 969"/>
                <a:gd name="T6" fmla="*/ 0 w 91"/>
                <a:gd name="T7" fmla="*/ 3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1" y="969"/>
                  </a:lnTo>
                  <a:lnTo>
                    <a:pt x="91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1" name="Rectangle 44"/>
            <p:cNvSpPr>
              <a:spLocks noChangeArrowheads="1"/>
            </p:cNvSpPr>
            <p:nvPr/>
          </p:nvSpPr>
          <p:spPr bwMode="auto">
            <a:xfrm>
              <a:off x="4682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2" name="Freeform 45"/>
            <p:cNvSpPr>
              <a:spLocks/>
            </p:cNvSpPr>
            <p:nvPr/>
          </p:nvSpPr>
          <p:spPr bwMode="auto">
            <a:xfrm>
              <a:off x="4682" y="3522"/>
              <a:ext cx="213" cy="14"/>
            </a:xfrm>
            <a:custGeom>
              <a:avLst/>
              <a:gdLst>
                <a:gd name="T0" fmla="*/ 6 w 1279"/>
                <a:gd name="T1" fmla="*/ 0 h 102"/>
                <a:gd name="T2" fmla="*/ 6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6 w 1279"/>
                <a:gd name="T9" fmla="*/ 0 h 102"/>
                <a:gd name="T10" fmla="*/ 5 w 1279"/>
                <a:gd name="T11" fmla="*/ 0 h 102"/>
                <a:gd name="T12" fmla="*/ 6 w 1279"/>
                <a:gd name="T13" fmla="*/ 0 h 102"/>
                <a:gd name="T14" fmla="*/ 6 w 1279"/>
                <a:gd name="T15" fmla="*/ 0 h 102"/>
                <a:gd name="T16" fmla="*/ 6 w 1279"/>
                <a:gd name="T17" fmla="*/ 0 h 102"/>
                <a:gd name="T18" fmla="*/ 6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3" name="Freeform 46"/>
            <p:cNvSpPr>
              <a:spLocks/>
            </p:cNvSpPr>
            <p:nvPr/>
          </p:nvSpPr>
          <p:spPr bwMode="auto">
            <a:xfrm>
              <a:off x="4880" y="3529"/>
              <a:ext cx="15" cy="204"/>
            </a:xfrm>
            <a:custGeom>
              <a:avLst/>
              <a:gdLst>
                <a:gd name="T0" fmla="*/ 0 w 91"/>
                <a:gd name="T1" fmla="*/ 4 h 1429"/>
                <a:gd name="T2" fmla="*/ 0 w 91"/>
                <a:gd name="T3" fmla="*/ 4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4 h 1429"/>
                <a:gd name="T10" fmla="*/ 0 w 91"/>
                <a:gd name="T11" fmla="*/ 4 h 1429"/>
                <a:gd name="T12" fmla="*/ 0 w 91"/>
                <a:gd name="T13" fmla="*/ 4 h 1429"/>
                <a:gd name="T14" fmla="*/ 0 w 91"/>
                <a:gd name="T15" fmla="*/ 4 h 1429"/>
                <a:gd name="T16" fmla="*/ 0 w 91"/>
                <a:gd name="T17" fmla="*/ 4 h 1429"/>
                <a:gd name="T18" fmla="*/ 0 w 91"/>
                <a:gd name="T19" fmla="*/ 4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4" name="Freeform 47"/>
            <p:cNvSpPr>
              <a:spLocks/>
            </p:cNvSpPr>
            <p:nvPr/>
          </p:nvSpPr>
          <p:spPr bwMode="auto">
            <a:xfrm>
              <a:off x="4674" y="3718"/>
              <a:ext cx="214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1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5" name="Freeform 48"/>
            <p:cNvSpPr>
              <a:spLocks/>
            </p:cNvSpPr>
            <p:nvPr/>
          </p:nvSpPr>
          <p:spPr bwMode="auto">
            <a:xfrm>
              <a:off x="4674" y="3522"/>
              <a:ext cx="16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4 h 1429"/>
                <a:gd name="T6" fmla="*/ 1 w 91"/>
                <a:gd name="T7" fmla="*/ 4 h 1429"/>
                <a:gd name="T8" fmla="*/ 1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6" name="Rectangle 49"/>
            <p:cNvSpPr>
              <a:spLocks noChangeArrowheads="1"/>
            </p:cNvSpPr>
            <p:nvPr/>
          </p:nvSpPr>
          <p:spPr bwMode="auto">
            <a:xfrm>
              <a:off x="4888" y="3660"/>
              <a:ext cx="205" cy="66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7" name="Freeform 50"/>
            <p:cNvSpPr>
              <a:spLocks/>
            </p:cNvSpPr>
            <p:nvPr/>
          </p:nvSpPr>
          <p:spPr bwMode="auto">
            <a:xfrm>
              <a:off x="4880" y="3653"/>
              <a:ext cx="213" cy="14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91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1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8" name="Freeform 51"/>
            <p:cNvSpPr>
              <a:spLocks/>
            </p:cNvSpPr>
            <p:nvPr/>
          </p:nvSpPr>
          <p:spPr bwMode="auto">
            <a:xfrm>
              <a:off x="4880" y="3660"/>
              <a:ext cx="15" cy="73"/>
            </a:xfrm>
            <a:custGeom>
              <a:avLst/>
              <a:gdLst>
                <a:gd name="T0" fmla="*/ 0 w 91"/>
                <a:gd name="T1" fmla="*/ 1 h 510"/>
                <a:gd name="T2" fmla="*/ 0 w 91"/>
                <a:gd name="T3" fmla="*/ 1 h 510"/>
                <a:gd name="T4" fmla="*/ 0 w 91"/>
                <a:gd name="T5" fmla="*/ 0 h 510"/>
                <a:gd name="T6" fmla="*/ 0 w 91"/>
                <a:gd name="T7" fmla="*/ 0 h 510"/>
                <a:gd name="T8" fmla="*/ 0 w 91"/>
                <a:gd name="T9" fmla="*/ 1 h 510"/>
                <a:gd name="T10" fmla="*/ 0 w 91"/>
                <a:gd name="T11" fmla="*/ 1 h 510"/>
                <a:gd name="T12" fmla="*/ 0 w 91"/>
                <a:gd name="T13" fmla="*/ 1 h 510"/>
                <a:gd name="T14" fmla="*/ 0 w 91"/>
                <a:gd name="T15" fmla="*/ 1 h 510"/>
                <a:gd name="T16" fmla="*/ 0 w 91"/>
                <a:gd name="T17" fmla="*/ 1 h 510"/>
                <a:gd name="T18" fmla="*/ 0 w 91"/>
                <a:gd name="T19" fmla="*/ 1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10"/>
                <a:gd name="T32" fmla="*/ 91 w 91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10">
                  <a:moveTo>
                    <a:pt x="45" y="408"/>
                  </a:moveTo>
                  <a:lnTo>
                    <a:pt x="91" y="459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59"/>
                  </a:lnTo>
                  <a:lnTo>
                    <a:pt x="45" y="510"/>
                  </a:lnTo>
                  <a:lnTo>
                    <a:pt x="0" y="459"/>
                  </a:lnTo>
                  <a:lnTo>
                    <a:pt x="0" y="510"/>
                  </a:lnTo>
                  <a:lnTo>
                    <a:pt x="45" y="51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9" name="Freeform 52"/>
            <p:cNvSpPr>
              <a:spLocks/>
            </p:cNvSpPr>
            <p:nvPr/>
          </p:nvSpPr>
          <p:spPr bwMode="auto">
            <a:xfrm>
              <a:off x="4888" y="3718"/>
              <a:ext cx="213" cy="15"/>
            </a:xfrm>
            <a:custGeom>
              <a:avLst/>
              <a:gdLst>
                <a:gd name="T0" fmla="*/ 5 w 1279"/>
                <a:gd name="T1" fmla="*/ 0 h 102"/>
                <a:gd name="T2" fmla="*/ 6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6 w 1279"/>
                <a:gd name="T9" fmla="*/ 0 h 102"/>
                <a:gd name="T10" fmla="*/ 6 w 1279"/>
                <a:gd name="T11" fmla="*/ 0 h 102"/>
                <a:gd name="T12" fmla="*/ 6 w 1279"/>
                <a:gd name="T13" fmla="*/ 0 h 102"/>
                <a:gd name="T14" fmla="*/ 6 w 1279"/>
                <a:gd name="T15" fmla="*/ 0 h 102"/>
                <a:gd name="T16" fmla="*/ 6 w 1279"/>
                <a:gd name="T17" fmla="*/ 0 h 102"/>
                <a:gd name="T18" fmla="*/ 5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187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279" y="51"/>
                  </a:lnTo>
                  <a:lnTo>
                    <a:pt x="1233" y="102"/>
                  </a:lnTo>
                  <a:lnTo>
                    <a:pt x="1279" y="102"/>
                  </a:lnTo>
                  <a:lnTo>
                    <a:pt x="1279" y="51"/>
                  </a:lnTo>
                  <a:lnTo>
                    <a:pt x="1187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0" name="Freeform 53"/>
            <p:cNvSpPr>
              <a:spLocks/>
            </p:cNvSpPr>
            <p:nvPr/>
          </p:nvSpPr>
          <p:spPr bwMode="auto">
            <a:xfrm>
              <a:off x="5085" y="3653"/>
              <a:ext cx="16" cy="73"/>
            </a:xfrm>
            <a:custGeom>
              <a:avLst/>
              <a:gdLst>
                <a:gd name="T0" fmla="*/ 0 w 92"/>
                <a:gd name="T1" fmla="*/ 0 h 510"/>
                <a:gd name="T2" fmla="*/ 0 w 92"/>
                <a:gd name="T3" fmla="*/ 0 h 510"/>
                <a:gd name="T4" fmla="*/ 0 w 92"/>
                <a:gd name="T5" fmla="*/ 1 h 510"/>
                <a:gd name="T6" fmla="*/ 1 w 92"/>
                <a:gd name="T7" fmla="*/ 1 h 510"/>
                <a:gd name="T8" fmla="*/ 1 w 92"/>
                <a:gd name="T9" fmla="*/ 0 h 510"/>
                <a:gd name="T10" fmla="*/ 0 w 92"/>
                <a:gd name="T11" fmla="*/ 0 h 510"/>
                <a:gd name="T12" fmla="*/ 1 w 92"/>
                <a:gd name="T13" fmla="*/ 0 h 510"/>
                <a:gd name="T14" fmla="*/ 1 w 92"/>
                <a:gd name="T15" fmla="*/ 0 h 510"/>
                <a:gd name="T16" fmla="*/ 0 w 92"/>
                <a:gd name="T17" fmla="*/ 0 h 510"/>
                <a:gd name="T18" fmla="*/ 0 w 92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10"/>
                <a:gd name="T32" fmla="*/ 92 w 92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10">
                  <a:moveTo>
                    <a:pt x="46" y="102"/>
                  </a:moveTo>
                  <a:lnTo>
                    <a:pt x="0" y="51"/>
                  </a:lnTo>
                  <a:lnTo>
                    <a:pt x="0" y="510"/>
                  </a:lnTo>
                  <a:lnTo>
                    <a:pt x="92" y="510"/>
                  </a:lnTo>
                  <a:lnTo>
                    <a:pt x="92" y="51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92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1" name="Rectangle 54"/>
            <p:cNvSpPr>
              <a:spLocks noChangeArrowheads="1"/>
            </p:cNvSpPr>
            <p:nvPr/>
          </p:nvSpPr>
          <p:spPr bwMode="auto">
            <a:xfrm>
              <a:off x="5093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2" name="Freeform 55"/>
            <p:cNvSpPr>
              <a:spLocks/>
            </p:cNvSpPr>
            <p:nvPr/>
          </p:nvSpPr>
          <p:spPr bwMode="auto">
            <a:xfrm>
              <a:off x="5093" y="3587"/>
              <a:ext cx="213" cy="15"/>
            </a:xfrm>
            <a:custGeom>
              <a:avLst/>
              <a:gdLst>
                <a:gd name="T0" fmla="*/ 6 w 1278"/>
                <a:gd name="T1" fmla="*/ 0 h 101"/>
                <a:gd name="T2" fmla="*/ 6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6 w 1278"/>
                <a:gd name="T9" fmla="*/ 0 h 101"/>
                <a:gd name="T10" fmla="*/ 6 w 1278"/>
                <a:gd name="T11" fmla="*/ 0 h 101"/>
                <a:gd name="T12" fmla="*/ 6 w 1278"/>
                <a:gd name="T13" fmla="*/ 0 h 101"/>
                <a:gd name="T14" fmla="*/ 6 w 1278"/>
                <a:gd name="T15" fmla="*/ 0 h 101"/>
                <a:gd name="T16" fmla="*/ 6 w 1278"/>
                <a:gd name="T17" fmla="*/ 0 h 101"/>
                <a:gd name="T18" fmla="*/ 6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3" y="101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3" name="Freeform 56"/>
            <p:cNvSpPr>
              <a:spLocks/>
            </p:cNvSpPr>
            <p:nvPr/>
          </p:nvSpPr>
          <p:spPr bwMode="auto">
            <a:xfrm>
              <a:off x="5291" y="3595"/>
              <a:ext cx="15" cy="138"/>
            </a:xfrm>
            <a:custGeom>
              <a:avLst/>
              <a:gdLst>
                <a:gd name="T0" fmla="*/ 0 w 92"/>
                <a:gd name="T1" fmla="*/ 3 h 969"/>
                <a:gd name="T2" fmla="*/ 0 w 92"/>
                <a:gd name="T3" fmla="*/ 3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3 h 969"/>
                <a:gd name="T10" fmla="*/ 0 w 92"/>
                <a:gd name="T11" fmla="*/ 3 h 969"/>
                <a:gd name="T12" fmla="*/ 0 w 92"/>
                <a:gd name="T13" fmla="*/ 3 h 969"/>
                <a:gd name="T14" fmla="*/ 0 w 92"/>
                <a:gd name="T15" fmla="*/ 3 h 969"/>
                <a:gd name="T16" fmla="*/ 0 w 92"/>
                <a:gd name="T17" fmla="*/ 3 h 969"/>
                <a:gd name="T18" fmla="*/ 0 w 92"/>
                <a:gd name="T19" fmla="*/ 3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7" y="969"/>
                  </a:moveTo>
                  <a:lnTo>
                    <a:pt x="92" y="918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7" y="867"/>
                  </a:lnTo>
                  <a:lnTo>
                    <a:pt x="47" y="969"/>
                  </a:lnTo>
                  <a:lnTo>
                    <a:pt x="92" y="969"/>
                  </a:lnTo>
                  <a:lnTo>
                    <a:pt x="92" y="918"/>
                  </a:lnTo>
                  <a:lnTo>
                    <a:pt x="47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4" name="Freeform 57"/>
            <p:cNvSpPr>
              <a:spLocks/>
            </p:cNvSpPr>
            <p:nvPr/>
          </p:nvSpPr>
          <p:spPr bwMode="auto">
            <a:xfrm>
              <a:off x="5085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6 w 1279"/>
                <a:gd name="T5" fmla="*/ 0 h 102"/>
                <a:gd name="T6" fmla="*/ 6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0" y="51"/>
                  </a:moveTo>
                  <a:lnTo>
                    <a:pt x="46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5" name="Freeform 58"/>
            <p:cNvSpPr>
              <a:spLocks/>
            </p:cNvSpPr>
            <p:nvPr/>
          </p:nvSpPr>
          <p:spPr bwMode="auto">
            <a:xfrm>
              <a:off x="5085" y="3587"/>
              <a:ext cx="16" cy="139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3 h 969"/>
                <a:gd name="T6" fmla="*/ 1 w 92"/>
                <a:gd name="T7" fmla="*/ 3 h 969"/>
                <a:gd name="T8" fmla="*/ 1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2" y="969"/>
                  </a:lnTo>
                  <a:lnTo>
                    <a:pt x="92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6" name="Rectangle 59"/>
            <p:cNvSpPr>
              <a:spLocks noChangeArrowheads="1"/>
            </p:cNvSpPr>
            <p:nvPr/>
          </p:nvSpPr>
          <p:spPr bwMode="auto">
            <a:xfrm>
              <a:off x="3787" y="3785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0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7" name="Rectangle 60"/>
            <p:cNvSpPr>
              <a:spLocks noChangeArrowheads="1"/>
            </p:cNvSpPr>
            <p:nvPr/>
          </p:nvSpPr>
          <p:spPr bwMode="auto">
            <a:xfrm>
              <a:off x="5230" y="3764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2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8" name="Rectangle 61"/>
            <p:cNvSpPr>
              <a:spLocks noChangeArrowheads="1"/>
            </p:cNvSpPr>
            <p:nvPr/>
          </p:nvSpPr>
          <p:spPr bwMode="auto">
            <a:xfrm>
              <a:off x="5333" y="3746"/>
              <a:ext cx="97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Symbol" pitchFamily="18" charset="2"/>
                </a:rPr>
                <a:t>p</a:t>
              </a:r>
              <a:endParaRPr lang="en-US">
                <a:latin typeface="Tahoma" pitchFamily="34" charset="0"/>
              </a:endParaRPr>
            </a:p>
          </p:txBody>
        </p:sp>
      </p:grpSp>
      <p:sp>
        <p:nvSpPr>
          <p:cNvPr id="3546174" name="Freeform 62"/>
          <p:cNvSpPr>
            <a:spLocks/>
          </p:cNvSpPr>
          <p:nvPr/>
        </p:nvSpPr>
        <p:spPr bwMode="auto">
          <a:xfrm>
            <a:off x="6608763" y="5991225"/>
            <a:ext cx="125412" cy="109538"/>
          </a:xfrm>
          <a:custGeom>
            <a:avLst/>
            <a:gdLst>
              <a:gd name="T0" fmla="*/ 2147483647 w 477"/>
              <a:gd name="T1" fmla="*/ 2147483647 h 485"/>
              <a:gd name="T2" fmla="*/ 2147483647 w 477"/>
              <a:gd name="T3" fmla="*/ 0 h 485"/>
              <a:gd name="T4" fmla="*/ 0 w 477"/>
              <a:gd name="T5" fmla="*/ 2147483647 h 485"/>
              <a:gd name="T6" fmla="*/ 2147483647 w 477"/>
              <a:gd name="T7" fmla="*/ 2147483647 h 485"/>
              <a:gd name="T8" fmla="*/ 2147483647 w 477"/>
              <a:gd name="T9" fmla="*/ 0 h 485"/>
              <a:gd name="T10" fmla="*/ 2147483647 w 477"/>
              <a:gd name="T11" fmla="*/ 2147483647 h 4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485"/>
              <a:gd name="T20" fmla="*/ 477 w 477"/>
              <a:gd name="T21" fmla="*/ 485 h 4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485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sp>
        <p:nvSpPr>
          <p:cNvPr id="3546175" name="Freeform 63"/>
          <p:cNvSpPr>
            <a:spLocks/>
          </p:cNvSpPr>
          <p:nvPr/>
        </p:nvSpPr>
        <p:spPr bwMode="auto">
          <a:xfrm>
            <a:off x="6659563" y="6091238"/>
            <a:ext cx="23812" cy="176212"/>
          </a:xfrm>
          <a:custGeom>
            <a:avLst/>
            <a:gdLst>
              <a:gd name="T0" fmla="*/ 814944465 w 92"/>
              <a:gd name="T1" fmla="*/ 2147483647 h 775"/>
              <a:gd name="T2" fmla="*/ 1595187610 w 92"/>
              <a:gd name="T3" fmla="*/ 2147483647 h 775"/>
              <a:gd name="T4" fmla="*/ 1595187610 w 92"/>
              <a:gd name="T5" fmla="*/ 0 h 775"/>
              <a:gd name="T6" fmla="*/ 0 w 92"/>
              <a:gd name="T7" fmla="*/ 0 h 775"/>
              <a:gd name="T8" fmla="*/ 0 w 92"/>
              <a:gd name="T9" fmla="*/ 2147483647 h 775"/>
              <a:gd name="T10" fmla="*/ 814944465 w 92"/>
              <a:gd name="T11" fmla="*/ 2147483647 h 7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"/>
              <a:gd name="T19" fmla="*/ 0 h 775"/>
              <a:gd name="T20" fmla="*/ 92 w 92"/>
              <a:gd name="T21" fmla="*/ 775 h 7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" h="775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 rot="-3389670">
            <a:off x="3437731" y="3626645"/>
            <a:ext cx="2625725" cy="4246562"/>
            <a:chOff x="3948" y="1525"/>
            <a:chExt cx="1654" cy="2585"/>
          </a:xfrm>
        </p:grpSpPr>
        <p:sp>
          <p:nvSpPr>
            <p:cNvPr id="53263" name="AutoShape 65"/>
            <p:cNvSpPr>
              <a:spLocks noChangeAspect="1" noChangeArrowheads="1" noTextEdit="1"/>
            </p:cNvSpPr>
            <p:nvPr/>
          </p:nvSpPr>
          <p:spPr bwMode="auto">
            <a:xfrm>
              <a:off x="3948" y="1525"/>
              <a:ext cx="1654" cy="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Freeform 66"/>
            <p:cNvSpPr>
              <a:spLocks/>
            </p:cNvSpPr>
            <p:nvPr/>
          </p:nvSpPr>
          <p:spPr bwMode="auto">
            <a:xfrm>
              <a:off x="4035" y="1532"/>
              <a:ext cx="1438" cy="1378"/>
            </a:xfrm>
            <a:custGeom>
              <a:avLst/>
              <a:gdLst>
                <a:gd name="T0" fmla="*/ 22 w 8629"/>
                <a:gd name="T1" fmla="*/ 0 h 9641"/>
                <a:gd name="T2" fmla="*/ 25 w 8629"/>
                <a:gd name="T3" fmla="*/ 0 h 9641"/>
                <a:gd name="T4" fmla="*/ 28 w 8629"/>
                <a:gd name="T5" fmla="*/ 1 h 9641"/>
                <a:gd name="T6" fmla="*/ 30 w 8629"/>
                <a:gd name="T7" fmla="*/ 2 h 9641"/>
                <a:gd name="T8" fmla="*/ 33 w 8629"/>
                <a:gd name="T9" fmla="*/ 3 h 9641"/>
                <a:gd name="T10" fmla="*/ 35 w 8629"/>
                <a:gd name="T11" fmla="*/ 5 h 9641"/>
                <a:gd name="T12" fmla="*/ 36 w 8629"/>
                <a:gd name="T13" fmla="*/ 6 h 9641"/>
                <a:gd name="T14" fmla="*/ 38 w 8629"/>
                <a:gd name="T15" fmla="*/ 8 h 9641"/>
                <a:gd name="T16" fmla="*/ 39 w 8629"/>
                <a:gd name="T17" fmla="*/ 10 h 9641"/>
                <a:gd name="T18" fmla="*/ 40 w 8629"/>
                <a:gd name="T19" fmla="*/ 12 h 9641"/>
                <a:gd name="T20" fmla="*/ 40 w 8629"/>
                <a:gd name="T21" fmla="*/ 14 h 9641"/>
                <a:gd name="T22" fmla="*/ 40 w 8629"/>
                <a:gd name="T23" fmla="*/ 16 h 9641"/>
                <a:gd name="T24" fmla="*/ 39 w 8629"/>
                <a:gd name="T25" fmla="*/ 18 h 9641"/>
                <a:gd name="T26" fmla="*/ 38 w 8629"/>
                <a:gd name="T27" fmla="*/ 20 h 9641"/>
                <a:gd name="T28" fmla="*/ 36 w 8629"/>
                <a:gd name="T29" fmla="*/ 22 h 9641"/>
                <a:gd name="T30" fmla="*/ 35 w 8629"/>
                <a:gd name="T31" fmla="*/ 24 h 9641"/>
                <a:gd name="T32" fmla="*/ 33 w 8629"/>
                <a:gd name="T33" fmla="*/ 25 h 9641"/>
                <a:gd name="T34" fmla="*/ 30 w 8629"/>
                <a:gd name="T35" fmla="*/ 26 h 9641"/>
                <a:gd name="T36" fmla="*/ 28 w 8629"/>
                <a:gd name="T37" fmla="*/ 27 h 9641"/>
                <a:gd name="T38" fmla="*/ 25 w 8629"/>
                <a:gd name="T39" fmla="*/ 28 h 9641"/>
                <a:gd name="T40" fmla="*/ 22 w 8629"/>
                <a:gd name="T41" fmla="*/ 28 h 9641"/>
                <a:gd name="T42" fmla="*/ 19 w 8629"/>
                <a:gd name="T43" fmla="*/ 28 h 9641"/>
                <a:gd name="T44" fmla="*/ 16 w 8629"/>
                <a:gd name="T45" fmla="*/ 28 h 9641"/>
                <a:gd name="T46" fmla="*/ 13 w 8629"/>
                <a:gd name="T47" fmla="*/ 27 h 9641"/>
                <a:gd name="T48" fmla="*/ 10 w 8629"/>
                <a:gd name="T49" fmla="*/ 26 h 9641"/>
                <a:gd name="T50" fmla="*/ 8 w 8629"/>
                <a:gd name="T51" fmla="*/ 25 h 9641"/>
                <a:gd name="T52" fmla="*/ 6 w 8629"/>
                <a:gd name="T53" fmla="*/ 24 h 9641"/>
                <a:gd name="T54" fmla="*/ 4 w 8629"/>
                <a:gd name="T55" fmla="*/ 22 h 9641"/>
                <a:gd name="T56" fmla="*/ 2 w 8629"/>
                <a:gd name="T57" fmla="*/ 21 h 9641"/>
                <a:gd name="T58" fmla="*/ 1 w 8629"/>
                <a:gd name="T59" fmla="*/ 19 h 9641"/>
                <a:gd name="T60" fmla="*/ 0 w 8629"/>
                <a:gd name="T61" fmla="*/ 17 h 9641"/>
                <a:gd name="T62" fmla="*/ 0 w 8629"/>
                <a:gd name="T63" fmla="*/ 15 h 9641"/>
                <a:gd name="T64" fmla="*/ 0 w 8629"/>
                <a:gd name="T65" fmla="*/ 13 h 9641"/>
                <a:gd name="T66" fmla="*/ 1 w 8629"/>
                <a:gd name="T67" fmla="*/ 11 h 9641"/>
                <a:gd name="T68" fmla="*/ 1 w 8629"/>
                <a:gd name="T69" fmla="*/ 9 h 9641"/>
                <a:gd name="T70" fmla="*/ 3 w 8629"/>
                <a:gd name="T71" fmla="*/ 7 h 9641"/>
                <a:gd name="T72" fmla="*/ 4 w 8629"/>
                <a:gd name="T73" fmla="*/ 5 h 9641"/>
                <a:gd name="T74" fmla="*/ 6 w 8629"/>
                <a:gd name="T75" fmla="*/ 4 h 9641"/>
                <a:gd name="T76" fmla="*/ 9 w 8629"/>
                <a:gd name="T77" fmla="*/ 2 h 9641"/>
                <a:gd name="T78" fmla="*/ 11 w 8629"/>
                <a:gd name="T79" fmla="*/ 1 h 9641"/>
                <a:gd name="T80" fmla="*/ 14 w 8629"/>
                <a:gd name="T81" fmla="*/ 1 h 9641"/>
                <a:gd name="T82" fmla="*/ 17 w 8629"/>
                <a:gd name="T83" fmla="*/ 0 h 9641"/>
                <a:gd name="T84" fmla="*/ 2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5" name="Freeform 67"/>
            <p:cNvSpPr>
              <a:spLocks/>
            </p:cNvSpPr>
            <p:nvPr/>
          </p:nvSpPr>
          <p:spPr bwMode="auto">
            <a:xfrm>
              <a:off x="4754" y="1525"/>
              <a:ext cx="727" cy="696"/>
            </a:xfrm>
            <a:custGeom>
              <a:avLst/>
              <a:gdLst>
                <a:gd name="T0" fmla="*/ 20 w 4360"/>
                <a:gd name="T1" fmla="*/ 14 h 4871"/>
                <a:gd name="T2" fmla="*/ 20 w 4360"/>
                <a:gd name="T3" fmla="*/ 13 h 4871"/>
                <a:gd name="T4" fmla="*/ 20 w 4360"/>
                <a:gd name="T5" fmla="*/ 12 h 4871"/>
                <a:gd name="T6" fmla="*/ 20 w 4360"/>
                <a:gd name="T7" fmla="*/ 11 h 4871"/>
                <a:gd name="T8" fmla="*/ 19 w 4360"/>
                <a:gd name="T9" fmla="*/ 10 h 4871"/>
                <a:gd name="T10" fmla="*/ 19 w 4360"/>
                <a:gd name="T11" fmla="*/ 9 h 4871"/>
                <a:gd name="T12" fmla="*/ 19 w 4360"/>
                <a:gd name="T13" fmla="*/ 9 h 4871"/>
                <a:gd name="T14" fmla="*/ 18 w 4360"/>
                <a:gd name="T15" fmla="*/ 8 h 4871"/>
                <a:gd name="T16" fmla="*/ 17 w 4360"/>
                <a:gd name="T17" fmla="*/ 7 h 4871"/>
                <a:gd name="T18" fmla="*/ 17 w 4360"/>
                <a:gd name="T19" fmla="*/ 6 h 4871"/>
                <a:gd name="T20" fmla="*/ 16 w 4360"/>
                <a:gd name="T21" fmla="*/ 6 h 4871"/>
                <a:gd name="T22" fmla="*/ 15 w 4360"/>
                <a:gd name="T23" fmla="*/ 5 h 4871"/>
                <a:gd name="T24" fmla="*/ 15 w 4360"/>
                <a:gd name="T25" fmla="*/ 4 h 4871"/>
                <a:gd name="T26" fmla="*/ 14 w 4360"/>
                <a:gd name="T27" fmla="*/ 4 h 4871"/>
                <a:gd name="T28" fmla="*/ 13 w 4360"/>
                <a:gd name="T29" fmla="*/ 3 h 4871"/>
                <a:gd name="T30" fmla="*/ 12 w 4360"/>
                <a:gd name="T31" fmla="*/ 3 h 4871"/>
                <a:gd name="T32" fmla="*/ 11 w 4360"/>
                <a:gd name="T33" fmla="*/ 2 h 4871"/>
                <a:gd name="T34" fmla="*/ 10 w 4360"/>
                <a:gd name="T35" fmla="*/ 2 h 4871"/>
                <a:gd name="T36" fmla="*/ 9 w 4360"/>
                <a:gd name="T37" fmla="*/ 1 h 4871"/>
                <a:gd name="T38" fmla="*/ 7 w 4360"/>
                <a:gd name="T39" fmla="*/ 1 h 4871"/>
                <a:gd name="T40" fmla="*/ 6 w 4360"/>
                <a:gd name="T41" fmla="*/ 1 h 4871"/>
                <a:gd name="T42" fmla="*/ 5 w 4360"/>
                <a:gd name="T43" fmla="*/ 0 h 4871"/>
                <a:gd name="T44" fmla="*/ 4 w 4360"/>
                <a:gd name="T45" fmla="*/ 0 h 4871"/>
                <a:gd name="T46" fmla="*/ 3 w 4360"/>
                <a:gd name="T47" fmla="*/ 0 h 4871"/>
                <a:gd name="T48" fmla="*/ 1 w 4360"/>
                <a:gd name="T49" fmla="*/ 0 h 4871"/>
                <a:gd name="T50" fmla="*/ 0 w 4360"/>
                <a:gd name="T51" fmla="*/ 0 h 4871"/>
                <a:gd name="T52" fmla="*/ 1 w 4360"/>
                <a:gd name="T53" fmla="*/ 0 h 4871"/>
                <a:gd name="T54" fmla="*/ 2 w 4360"/>
                <a:gd name="T55" fmla="*/ 0 h 4871"/>
                <a:gd name="T56" fmla="*/ 4 w 4360"/>
                <a:gd name="T57" fmla="*/ 1 h 4871"/>
                <a:gd name="T58" fmla="*/ 5 w 4360"/>
                <a:gd name="T59" fmla="*/ 1 h 4871"/>
                <a:gd name="T60" fmla="*/ 6 w 4360"/>
                <a:gd name="T61" fmla="*/ 1 h 4871"/>
                <a:gd name="T62" fmla="*/ 7 w 4360"/>
                <a:gd name="T63" fmla="*/ 1 h 4871"/>
                <a:gd name="T64" fmla="*/ 8 w 4360"/>
                <a:gd name="T65" fmla="*/ 2 h 4871"/>
                <a:gd name="T66" fmla="*/ 9 w 4360"/>
                <a:gd name="T67" fmla="*/ 2 h 4871"/>
                <a:gd name="T68" fmla="*/ 10 w 4360"/>
                <a:gd name="T69" fmla="*/ 2 h 4871"/>
                <a:gd name="T70" fmla="*/ 11 w 4360"/>
                <a:gd name="T71" fmla="*/ 3 h 4871"/>
                <a:gd name="T72" fmla="*/ 12 w 4360"/>
                <a:gd name="T73" fmla="*/ 3 h 4871"/>
                <a:gd name="T74" fmla="*/ 13 w 4360"/>
                <a:gd name="T75" fmla="*/ 4 h 4871"/>
                <a:gd name="T76" fmla="*/ 14 w 4360"/>
                <a:gd name="T77" fmla="*/ 4 h 4871"/>
                <a:gd name="T78" fmla="*/ 15 w 4360"/>
                <a:gd name="T79" fmla="*/ 5 h 4871"/>
                <a:gd name="T80" fmla="*/ 16 w 4360"/>
                <a:gd name="T81" fmla="*/ 6 h 4871"/>
                <a:gd name="T82" fmla="*/ 16 w 4360"/>
                <a:gd name="T83" fmla="*/ 6 h 4871"/>
                <a:gd name="T84" fmla="*/ 17 w 4360"/>
                <a:gd name="T85" fmla="*/ 7 h 4871"/>
                <a:gd name="T86" fmla="*/ 18 w 4360"/>
                <a:gd name="T87" fmla="*/ 8 h 4871"/>
                <a:gd name="T88" fmla="*/ 18 w 4360"/>
                <a:gd name="T89" fmla="*/ 8 h 4871"/>
                <a:gd name="T90" fmla="*/ 19 w 4360"/>
                <a:gd name="T91" fmla="*/ 9 h 4871"/>
                <a:gd name="T92" fmla="*/ 19 w 4360"/>
                <a:gd name="T93" fmla="*/ 10 h 4871"/>
                <a:gd name="T94" fmla="*/ 19 w 4360"/>
                <a:gd name="T95" fmla="*/ 11 h 4871"/>
                <a:gd name="T96" fmla="*/ 20 w 4360"/>
                <a:gd name="T97" fmla="*/ 12 h 4871"/>
                <a:gd name="T98" fmla="*/ 20 w 4360"/>
                <a:gd name="T99" fmla="*/ 13 h 4871"/>
                <a:gd name="T100" fmla="*/ 20 w 4360"/>
                <a:gd name="T101" fmla="*/ 13 h 4871"/>
                <a:gd name="T102" fmla="*/ 20 w 4360"/>
                <a:gd name="T103" fmla="*/ 14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6" name="Freeform 68"/>
            <p:cNvSpPr>
              <a:spLocks/>
            </p:cNvSpPr>
            <p:nvPr/>
          </p:nvSpPr>
          <p:spPr bwMode="auto">
            <a:xfrm>
              <a:off x="4754" y="2221"/>
              <a:ext cx="727" cy="696"/>
            </a:xfrm>
            <a:custGeom>
              <a:avLst/>
              <a:gdLst>
                <a:gd name="T0" fmla="*/ 1 w 4360"/>
                <a:gd name="T1" fmla="*/ 14 h 4872"/>
                <a:gd name="T2" fmla="*/ 2 w 4360"/>
                <a:gd name="T3" fmla="*/ 14 h 4872"/>
                <a:gd name="T4" fmla="*/ 3 w 4360"/>
                <a:gd name="T5" fmla="*/ 14 h 4872"/>
                <a:gd name="T6" fmla="*/ 5 w 4360"/>
                <a:gd name="T7" fmla="*/ 14 h 4872"/>
                <a:gd name="T8" fmla="*/ 6 w 4360"/>
                <a:gd name="T9" fmla="*/ 14 h 4872"/>
                <a:gd name="T10" fmla="*/ 7 w 4360"/>
                <a:gd name="T11" fmla="*/ 13 h 4872"/>
                <a:gd name="T12" fmla="*/ 8 w 4360"/>
                <a:gd name="T13" fmla="*/ 13 h 4872"/>
                <a:gd name="T14" fmla="*/ 9 w 4360"/>
                <a:gd name="T15" fmla="*/ 13 h 4872"/>
                <a:gd name="T16" fmla="*/ 10 w 4360"/>
                <a:gd name="T17" fmla="*/ 12 h 4872"/>
                <a:gd name="T18" fmla="*/ 11 w 4360"/>
                <a:gd name="T19" fmla="*/ 12 h 4872"/>
                <a:gd name="T20" fmla="*/ 12 w 4360"/>
                <a:gd name="T21" fmla="*/ 11 h 4872"/>
                <a:gd name="T22" fmla="*/ 13 w 4360"/>
                <a:gd name="T23" fmla="*/ 11 h 4872"/>
                <a:gd name="T24" fmla="*/ 14 w 4360"/>
                <a:gd name="T25" fmla="*/ 10 h 4872"/>
                <a:gd name="T26" fmla="*/ 15 w 4360"/>
                <a:gd name="T27" fmla="*/ 10 h 4872"/>
                <a:gd name="T28" fmla="*/ 16 w 4360"/>
                <a:gd name="T29" fmla="*/ 9 h 4872"/>
                <a:gd name="T30" fmla="*/ 17 w 4360"/>
                <a:gd name="T31" fmla="*/ 8 h 4872"/>
                <a:gd name="T32" fmla="*/ 17 w 4360"/>
                <a:gd name="T33" fmla="*/ 8 h 4872"/>
                <a:gd name="T34" fmla="*/ 18 w 4360"/>
                <a:gd name="T35" fmla="*/ 7 h 4872"/>
                <a:gd name="T36" fmla="*/ 18 w 4360"/>
                <a:gd name="T37" fmla="*/ 6 h 4872"/>
                <a:gd name="T38" fmla="*/ 19 w 4360"/>
                <a:gd name="T39" fmla="*/ 5 h 4872"/>
                <a:gd name="T40" fmla="*/ 19 w 4360"/>
                <a:gd name="T41" fmla="*/ 4 h 4872"/>
                <a:gd name="T42" fmla="*/ 20 w 4360"/>
                <a:gd name="T43" fmla="*/ 4 h 4872"/>
                <a:gd name="T44" fmla="*/ 20 w 4360"/>
                <a:gd name="T45" fmla="*/ 3 h 4872"/>
                <a:gd name="T46" fmla="*/ 20 w 4360"/>
                <a:gd name="T47" fmla="*/ 2 h 4872"/>
                <a:gd name="T48" fmla="*/ 20 w 4360"/>
                <a:gd name="T49" fmla="*/ 1 h 4872"/>
                <a:gd name="T50" fmla="*/ 20 w 4360"/>
                <a:gd name="T51" fmla="*/ 0 h 4872"/>
                <a:gd name="T52" fmla="*/ 20 w 4360"/>
                <a:gd name="T53" fmla="*/ 1 h 4872"/>
                <a:gd name="T54" fmla="*/ 20 w 4360"/>
                <a:gd name="T55" fmla="*/ 2 h 4872"/>
                <a:gd name="T56" fmla="*/ 20 w 4360"/>
                <a:gd name="T57" fmla="*/ 2 h 4872"/>
                <a:gd name="T58" fmla="*/ 19 w 4360"/>
                <a:gd name="T59" fmla="*/ 3 h 4872"/>
                <a:gd name="T60" fmla="*/ 19 w 4360"/>
                <a:gd name="T61" fmla="*/ 4 h 4872"/>
                <a:gd name="T62" fmla="*/ 19 w 4360"/>
                <a:gd name="T63" fmla="*/ 5 h 4872"/>
                <a:gd name="T64" fmla="*/ 18 w 4360"/>
                <a:gd name="T65" fmla="*/ 6 h 4872"/>
                <a:gd name="T66" fmla="*/ 18 w 4360"/>
                <a:gd name="T67" fmla="*/ 6 h 4872"/>
                <a:gd name="T68" fmla="*/ 17 w 4360"/>
                <a:gd name="T69" fmla="*/ 7 h 4872"/>
                <a:gd name="T70" fmla="*/ 16 w 4360"/>
                <a:gd name="T71" fmla="*/ 8 h 4872"/>
                <a:gd name="T72" fmla="*/ 16 w 4360"/>
                <a:gd name="T73" fmla="*/ 9 h 4872"/>
                <a:gd name="T74" fmla="*/ 15 w 4360"/>
                <a:gd name="T75" fmla="*/ 9 h 4872"/>
                <a:gd name="T76" fmla="*/ 14 w 4360"/>
                <a:gd name="T77" fmla="*/ 10 h 4872"/>
                <a:gd name="T78" fmla="*/ 13 w 4360"/>
                <a:gd name="T79" fmla="*/ 10 h 4872"/>
                <a:gd name="T80" fmla="*/ 12 w 4360"/>
                <a:gd name="T81" fmla="*/ 11 h 4872"/>
                <a:gd name="T82" fmla="*/ 11 w 4360"/>
                <a:gd name="T83" fmla="*/ 11 h 4872"/>
                <a:gd name="T84" fmla="*/ 10 w 4360"/>
                <a:gd name="T85" fmla="*/ 12 h 4872"/>
                <a:gd name="T86" fmla="*/ 9 w 4360"/>
                <a:gd name="T87" fmla="*/ 12 h 4872"/>
                <a:gd name="T88" fmla="*/ 8 w 4360"/>
                <a:gd name="T89" fmla="*/ 13 h 4872"/>
                <a:gd name="T90" fmla="*/ 7 w 4360"/>
                <a:gd name="T91" fmla="*/ 13 h 4872"/>
                <a:gd name="T92" fmla="*/ 6 w 4360"/>
                <a:gd name="T93" fmla="*/ 13 h 4872"/>
                <a:gd name="T94" fmla="*/ 5 w 4360"/>
                <a:gd name="T95" fmla="*/ 14 h 4872"/>
                <a:gd name="T96" fmla="*/ 4 w 4360"/>
                <a:gd name="T97" fmla="*/ 14 h 4872"/>
                <a:gd name="T98" fmla="*/ 2 w 4360"/>
                <a:gd name="T99" fmla="*/ 14 h 4872"/>
                <a:gd name="T100" fmla="*/ 1 w 4360"/>
                <a:gd name="T101" fmla="*/ 14 h 4872"/>
                <a:gd name="T102" fmla="*/ 0 w 4360"/>
                <a:gd name="T103" fmla="*/ 14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7" name="Freeform 69"/>
            <p:cNvSpPr>
              <a:spLocks/>
            </p:cNvSpPr>
            <p:nvPr/>
          </p:nvSpPr>
          <p:spPr bwMode="auto">
            <a:xfrm>
              <a:off x="4028" y="2221"/>
              <a:ext cx="726" cy="696"/>
            </a:xfrm>
            <a:custGeom>
              <a:avLst/>
              <a:gdLst>
                <a:gd name="T0" fmla="*/ 0 w 4359"/>
                <a:gd name="T1" fmla="*/ 1 h 4872"/>
                <a:gd name="T2" fmla="*/ 0 w 4359"/>
                <a:gd name="T3" fmla="*/ 1 h 4872"/>
                <a:gd name="T4" fmla="*/ 0 w 4359"/>
                <a:gd name="T5" fmla="*/ 2 h 4872"/>
                <a:gd name="T6" fmla="*/ 0 w 4359"/>
                <a:gd name="T7" fmla="*/ 3 h 4872"/>
                <a:gd name="T8" fmla="*/ 1 w 4359"/>
                <a:gd name="T9" fmla="*/ 4 h 4872"/>
                <a:gd name="T10" fmla="*/ 1 w 4359"/>
                <a:gd name="T11" fmla="*/ 5 h 4872"/>
                <a:gd name="T12" fmla="*/ 2 w 4359"/>
                <a:gd name="T13" fmla="*/ 6 h 4872"/>
                <a:gd name="T14" fmla="*/ 2 w 4359"/>
                <a:gd name="T15" fmla="*/ 6 h 4872"/>
                <a:gd name="T16" fmla="*/ 3 w 4359"/>
                <a:gd name="T17" fmla="*/ 7 h 4872"/>
                <a:gd name="T18" fmla="*/ 3 w 4359"/>
                <a:gd name="T19" fmla="*/ 8 h 4872"/>
                <a:gd name="T20" fmla="*/ 4 w 4359"/>
                <a:gd name="T21" fmla="*/ 9 h 4872"/>
                <a:gd name="T22" fmla="*/ 5 w 4359"/>
                <a:gd name="T23" fmla="*/ 9 h 4872"/>
                <a:gd name="T24" fmla="*/ 6 w 4359"/>
                <a:gd name="T25" fmla="*/ 10 h 4872"/>
                <a:gd name="T26" fmla="*/ 7 w 4359"/>
                <a:gd name="T27" fmla="*/ 11 h 4872"/>
                <a:gd name="T28" fmla="*/ 7 w 4359"/>
                <a:gd name="T29" fmla="*/ 11 h 4872"/>
                <a:gd name="T30" fmla="*/ 8 w 4359"/>
                <a:gd name="T31" fmla="*/ 12 h 4872"/>
                <a:gd name="T32" fmla="*/ 9 w 4359"/>
                <a:gd name="T33" fmla="*/ 12 h 4872"/>
                <a:gd name="T34" fmla="*/ 10 w 4359"/>
                <a:gd name="T35" fmla="*/ 12 h 4872"/>
                <a:gd name="T36" fmla="*/ 12 w 4359"/>
                <a:gd name="T37" fmla="*/ 13 h 4872"/>
                <a:gd name="T38" fmla="*/ 13 w 4359"/>
                <a:gd name="T39" fmla="*/ 13 h 4872"/>
                <a:gd name="T40" fmla="*/ 14 w 4359"/>
                <a:gd name="T41" fmla="*/ 14 h 4872"/>
                <a:gd name="T42" fmla="*/ 15 w 4359"/>
                <a:gd name="T43" fmla="*/ 14 h 4872"/>
                <a:gd name="T44" fmla="*/ 16 w 4359"/>
                <a:gd name="T45" fmla="*/ 14 h 4872"/>
                <a:gd name="T46" fmla="*/ 18 w 4359"/>
                <a:gd name="T47" fmla="*/ 14 h 4872"/>
                <a:gd name="T48" fmla="*/ 19 w 4359"/>
                <a:gd name="T49" fmla="*/ 14 h 4872"/>
                <a:gd name="T50" fmla="*/ 20 w 4359"/>
                <a:gd name="T51" fmla="*/ 14 h 4872"/>
                <a:gd name="T52" fmla="*/ 19 w 4359"/>
                <a:gd name="T53" fmla="*/ 14 h 4872"/>
                <a:gd name="T54" fmla="*/ 18 w 4359"/>
                <a:gd name="T55" fmla="*/ 14 h 4872"/>
                <a:gd name="T56" fmla="*/ 17 w 4359"/>
                <a:gd name="T57" fmla="*/ 14 h 4872"/>
                <a:gd name="T58" fmla="*/ 15 w 4359"/>
                <a:gd name="T59" fmla="*/ 14 h 4872"/>
                <a:gd name="T60" fmla="*/ 14 w 4359"/>
                <a:gd name="T61" fmla="*/ 13 h 4872"/>
                <a:gd name="T62" fmla="*/ 13 w 4359"/>
                <a:gd name="T63" fmla="*/ 13 h 4872"/>
                <a:gd name="T64" fmla="*/ 12 w 4359"/>
                <a:gd name="T65" fmla="*/ 13 h 4872"/>
                <a:gd name="T66" fmla="*/ 11 w 4359"/>
                <a:gd name="T67" fmla="*/ 12 h 4872"/>
                <a:gd name="T68" fmla="*/ 10 w 4359"/>
                <a:gd name="T69" fmla="*/ 12 h 4872"/>
                <a:gd name="T70" fmla="*/ 9 w 4359"/>
                <a:gd name="T71" fmla="*/ 11 h 4872"/>
                <a:gd name="T72" fmla="*/ 8 w 4359"/>
                <a:gd name="T73" fmla="*/ 11 h 4872"/>
                <a:gd name="T74" fmla="*/ 7 w 4359"/>
                <a:gd name="T75" fmla="*/ 10 h 4872"/>
                <a:gd name="T76" fmla="*/ 6 w 4359"/>
                <a:gd name="T77" fmla="*/ 10 h 4872"/>
                <a:gd name="T78" fmla="*/ 5 w 4359"/>
                <a:gd name="T79" fmla="*/ 9 h 4872"/>
                <a:gd name="T80" fmla="*/ 5 w 4359"/>
                <a:gd name="T81" fmla="*/ 9 h 4872"/>
                <a:gd name="T82" fmla="*/ 4 w 4359"/>
                <a:gd name="T83" fmla="*/ 8 h 4872"/>
                <a:gd name="T84" fmla="*/ 3 w 4359"/>
                <a:gd name="T85" fmla="*/ 7 h 4872"/>
                <a:gd name="T86" fmla="*/ 3 w 4359"/>
                <a:gd name="T87" fmla="*/ 6 h 4872"/>
                <a:gd name="T88" fmla="*/ 2 w 4359"/>
                <a:gd name="T89" fmla="*/ 6 h 4872"/>
                <a:gd name="T90" fmla="*/ 2 w 4359"/>
                <a:gd name="T91" fmla="*/ 5 h 4872"/>
                <a:gd name="T92" fmla="*/ 1 w 4359"/>
                <a:gd name="T93" fmla="*/ 4 h 4872"/>
                <a:gd name="T94" fmla="*/ 1 w 4359"/>
                <a:gd name="T95" fmla="*/ 3 h 4872"/>
                <a:gd name="T96" fmla="*/ 1 w 4359"/>
                <a:gd name="T97" fmla="*/ 2 h 4872"/>
                <a:gd name="T98" fmla="*/ 0 w 4359"/>
                <a:gd name="T99" fmla="*/ 2 h 4872"/>
                <a:gd name="T100" fmla="*/ 0 w 4359"/>
                <a:gd name="T101" fmla="*/ 1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8" name="Freeform 70"/>
            <p:cNvSpPr>
              <a:spLocks/>
            </p:cNvSpPr>
            <p:nvPr/>
          </p:nvSpPr>
          <p:spPr bwMode="auto">
            <a:xfrm>
              <a:off x="4028" y="1525"/>
              <a:ext cx="726" cy="696"/>
            </a:xfrm>
            <a:custGeom>
              <a:avLst/>
              <a:gdLst>
                <a:gd name="T0" fmla="*/ 19 w 4359"/>
                <a:gd name="T1" fmla="*/ 0 h 4871"/>
                <a:gd name="T2" fmla="*/ 18 w 4359"/>
                <a:gd name="T3" fmla="*/ 0 h 4871"/>
                <a:gd name="T4" fmla="*/ 17 w 4359"/>
                <a:gd name="T5" fmla="*/ 0 h 4871"/>
                <a:gd name="T6" fmla="*/ 16 w 4359"/>
                <a:gd name="T7" fmla="*/ 0 h 4871"/>
                <a:gd name="T8" fmla="*/ 14 w 4359"/>
                <a:gd name="T9" fmla="*/ 1 h 4871"/>
                <a:gd name="T10" fmla="*/ 13 w 4359"/>
                <a:gd name="T11" fmla="*/ 1 h 4871"/>
                <a:gd name="T12" fmla="*/ 12 w 4359"/>
                <a:gd name="T13" fmla="*/ 1 h 4871"/>
                <a:gd name="T14" fmla="*/ 11 w 4359"/>
                <a:gd name="T15" fmla="*/ 2 h 4871"/>
                <a:gd name="T16" fmla="*/ 10 w 4359"/>
                <a:gd name="T17" fmla="*/ 2 h 4871"/>
                <a:gd name="T18" fmla="*/ 9 w 4359"/>
                <a:gd name="T19" fmla="*/ 2 h 4871"/>
                <a:gd name="T20" fmla="*/ 8 w 4359"/>
                <a:gd name="T21" fmla="*/ 3 h 4871"/>
                <a:gd name="T22" fmla="*/ 7 w 4359"/>
                <a:gd name="T23" fmla="*/ 3 h 4871"/>
                <a:gd name="T24" fmla="*/ 6 w 4359"/>
                <a:gd name="T25" fmla="*/ 4 h 4871"/>
                <a:gd name="T26" fmla="*/ 5 w 4359"/>
                <a:gd name="T27" fmla="*/ 5 h 4871"/>
                <a:gd name="T28" fmla="*/ 4 w 4359"/>
                <a:gd name="T29" fmla="*/ 5 h 4871"/>
                <a:gd name="T30" fmla="*/ 4 w 4359"/>
                <a:gd name="T31" fmla="*/ 6 h 4871"/>
                <a:gd name="T32" fmla="*/ 3 w 4359"/>
                <a:gd name="T33" fmla="*/ 7 h 4871"/>
                <a:gd name="T34" fmla="*/ 2 w 4359"/>
                <a:gd name="T35" fmla="*/ 7 h 4871"/>
                <a:gd name="T36" fmla="*/ 2 w 4359"/>
                <a:gd name="T37" fmla="*/ 8 h 4871"/>
                <a:gd name="T38" fmla="*/ 1 w 4359"/>
                <a:gd name="T39" fmla="*/ 9 h 4871"/>
                <a:gd name="T40" fmla="*/ 1 w 4359"/>
                <a:gd name="T41" fmla="*/ 10 h 4871"/>
                <a:gd name="T42" fmla="*/ 1 w 4359"/>
                <a:gd name="T43" fmla="*/ 11 h 4871"/>
                <a:gd name="T44" fmla="*/ 0 w 4359"/>
                <a:gd name="T45" fmla="*/ 12 h 4871"/>
                <a:gd name="T46" fmla="*/ 0 w 4359"/>
                <a:gd name="T47" fmla="*/ 12 h 4871"/>
                <a:gd name="T48" fmla="*/ 0 w 4359"/>
                <a:gd name="T49" fmla="*/ 13 h 4871"/>
                <a:gd name="T50" fmla="*/ 0 w 4359"/>
                <a:gd name="T51" fmla="*/ 14 h 4871"/>
                <a:gd name="T52" fmla="*/ 0 w 4359"/>
                <a:gd name="T53" fmla="*/ 13 h 4871"/>
                <a:gd name="T54" fmla="*/ 0 w 4359"/>
                <a:gd name="T55" fmla="*/ 13 h 4871"/>
                <a:gd name="T56" fmla="*/ 1 w 4359"/>
                <a:gd name="T57" fmla="*/ 12 h 4871"/>
                <a:gd name="T58" fmla="*/ 1 w 4359"/>
                <a:gd name="T59" fmla="*/ 11 h 4871"/>
                <a:gd name="T60" fmla="*/ 1 w 4359"/>
                <a:gd name="T61" fmla="*/ 10 h 4871"/>
                <a:gd name="T62" fmla="*/ 2 w 4359"/>
                <a:gd name="T63" fmla="*/ 9 h 4871"/>
                <a:gd name="T64" fmla="*/ 2 w 4359"/>
                <a:gd name="T65" fmla="*/ 8 h 4871"/>
                <a:gd name="T66" fmla="*/ 3 w 4359"/>
                <a:gd name="T67" fmla="*/ 8 h 4871"/>
                <a:gd name="T68" fmla="*/ 3 w 4359"/>
                <a:gd name="T69" fmla="*/ 7 h 4871"/>
                <a:gd name="T70" fmla="*/ 4 w 4359"/>
                <a:gd name="T71" fmla="*/ 6 h 4871"/>
                <a:gd name="T72" fmla="*/ 5 w 4359"/>
                <a:gd name="T73" fmla="*/ 6 h 4871"/>
                <a:gd name="T74" fmla="*/ 5 w 4359"/>
                <a:gd name="T75" fmla="*/ 5 h 4871"/>
                <a:gd name="T76" fmla="*/ 6 w 4359"/>
                <a:gd name="T77" fmla="*/ 4 h 4871"/>
                <a:gd name="T78" fmla="*/ 7 w 4359"/>
                <a:gd name="T79" fmla="*/ 4 h 4871"/>
                <a:gd name="T80" fmla="*/ 8 w 4359"/>
                <a:gd name="T81" fmla="*/ 3 h 4871"/>
                <a:gd name="T82" fmla="*/ 9 w 4359"/>
                <a:gd name="T83" fmla="*/ 3 h 4871"/>
                <a:gd name="T84" fmla="*/ 10 w 4359"/>
                <a:gd name="T85" fmla="*/ 2 h 4871"/>
                <a:gd name="T86" fmla="*/ 11 w 4359"/>
                <a:gd name="T87" fmla="*/ 2 h 4871"/>
                <a:gd name="T88" fmla="*/ 12 w 4359"/>
                <a:gd name="T89" fmla="*/ 2 h 4871"/>
                <a:gd name="T90" fmla="*/ 13 w 4359"/>
                <a:gd name="T91" fmla="*/ 1 h 4871"/>
                <a:gd name="T92" fmla="*/ 14 w 4359"/>
                <a:gd name="T93" fmla="*/ 1 h 4871"/>
                <a:gd name="T94" fmla="*/ 15 w 4359"/>
                <a:gd name="T95" fmla="*/ 1 h 4871"/>
                <a:gd name="T96" fmla="*/ 17 w 4359"/>
                <a:gd name="T97" fmla="*/ 1 h 4871"/>
                <a:gd name="T98" fmla="*/ 18 w 4359"/>
                <a:gd name="T99" fmla="*/ 0 h 4871"/>
                <a:gd name="T100" fmla="*/ 19 w 4359"/>
                <a:gd name="T101" fmla="*/ 0 h 4871"/>
                <a:gd name="T102" fmla="*/ 2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9" name="Freeform 71"/>
            <p:cNvSpPr>
              <a:spLocks/>
            </p:cNvSpPr>
            <p:nvPr/>
          </p:nvSpPr>
          <p:spPr bwMode="auto">
            <a:xfrm>
              <a:off x="4264" y="1771"/>
              <a:ext cx="485" cy="487"/>
            </a:xfrm>
            <a:custGeom>
              <a:avLst/>
              <a:gdLst>
                <a:gd name="T0" fmla="*/ 1 w 2905"/>
                <a:gd name="T1" fmla="*/ 10 h 3409"/>
                <a:gd name="T2" fmla="*/ 0 w 2905"/>
                <a:gd name="T3" fmla="*/ 10 h 3409"/>
                <a:gd name="T4" fmla="*/ 14 w 2905"/>
                <a:gd name="T5" fmla="*/ 0 h 3409"/>
                <a:gd name="T6" fmla="*/ 13 w 2905"/>
                <a:gd name="T7" fmla="*/ 0 h 3409"/>
                <a:gd name="T8" fmla="*/ 0 w 2905"/>
                <a:gd name="T9" fmla="*/ 10 h 3409"/>
                <a:gd name="T10" fmla="*/ 0 w 2905"/>
                <a:gd name="T11" fmla="*/ 10 h 3409"/>
                <a:gd name="T12" fmla="*/ 0 w 2905"/>
                <a:gd name="T13" fmla="*/ 10 h 3409"/>
                <a:gd name="T14" fmla="*/ 0 w 2905"/>
                <a:gd name="T15" fmla="*/ 10 h 3409"/>
                <a:gd name="T16" fmla="*/ 0 w 2905"/>
                <a:gd name="T17" fmla="*/ 10 h 3409"/>
                <a:gd name="T18" fmla="*/ 1 w 2905"/>
                <a:gd name="T19" fmla="*/ 1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0" name="Freeform 72"/>
            <p:cNvSpPr>
              <a:spLocks/>
            </p:cNvSpPr>
            <p:nvPr/>
          </p:nvSpPr>
          <p:spPr bwMode="auto">
            <a:xfrm>
              <a:off x="4266" y="2251"/>
              <a:ext cx="133" cy="333"/>
            </a:xfrm>
            <a:custGeom>
              <a:avLst/>
              <a:gdLst>
                <a:gd name="T0" fmla="*/ 3 w 799"/>
                <a:gd name="T1" fmla="*/ 6 h 2329"/>
                <a:gd name="T2" fmla="*/ 4 w 799"/>
                <a:gd name="T3" fmla="*/ 7 h 2329"/>
                <a:gd name="T4" fmla="*/ 0 w 799"/>
                <a:gd name="T5" fmla="*/ 0 h 2329"/>
                <a:gd name="T6" fmla="*/ 0 w 799"/>
                <a:gd name="T7" fmla="*/ 0 h 2329"/>
                <a:gd name="T8" fmla="*/ 3 w 799"/>
                <a:gd name="T9" fmla="*/ 7 h 2329"/>
                <a:gd name="T10" fmla="*/ 3 w 799"/>
                <a:gd name="T11" fmla="*/ 7 h 2329"/>
                <a:gd name="T12" fmla="*/ 3 w 799"/>
                <a:gd name="T13" fmla="*/ 7 h 2329"/>
                <a:gd name="T14" fmla="*/ 3 w 799"/>
                <a:gd name="T15" fmla="*/ 7 h 2329"/>
                <a:gd name="T16" fmla="*/ 3 w 799"/>
                <a:gd name="T17" fmla="*/ 7 h 2329"/>
                <a:gd name="T18" fmla="*/ 3 w 799"/>
                <a:gd name="T19" fmla="*/ 6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1" name="Freeform 73"/>
            <p:cNvSpPr>
              <a:spLocks/>
            </p:cNvSpPr>
            <p:nvPr/>
          </p:nvSpPr>
          <p:spPr bwMode="auto">
            <a:xfrm>
              <a:off x="4389" y="2242"/>
              <a:ext cx="663" cy="338"/>
            </a:xfrm>
            <a:custGeom>
              <a:avLst/>
              <a:gdLst>
                <a:gd name="T0" fmla="*/ 18 w 3980"/>
                <a:gd name="T1" fmla="*/ 0 h 2368"/>
                <a:gd name="T2" fmla="*/ 18 w 3980"/>
                <a:gd name="T3" fmla="*/ 0 h 2368"/>
                <a:gd name="T4" fmla="*/ 0 w 3980"/>
                <a:gd name="T5" fmla="*/ 7 h 2368"/>
                <a:gd name="T6" fmla="*/ 0 w 3980"/>
                <a:gd name="T7" fmla="*/ 7 h 2368"/>
                <a:gd name="T8" fmla="*/ 18 w 3980"/>
                <a:gd name="T9" fmla="*/ 0 h 2368"/>
                <a:gd name="T10" fmla="*/ 18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2" name="Freeform 74"/>
            <p:cNvSpPr>
              <a:spLocks/>
            </p:cNvSpPr>
            <p:nvPr/>
          </p:nvSpPr>
          <p:spPr bwMode="auto">
            <a:xfrm>
              <a:off x="4694" y="2339"/>
              <a:ext cx="528" cy="306"/>
            </a:xfrm>
            <a:custGeom>
              <a:avLst/>
              <a:gdLst>
                <a:gd name="T0" fmla="*/ 14 w 3171"/>
                <a:gd name="T1" fmla="*/ 0 h 2138"/>
                <a:gd name="T2" fmla="*/ 14 w 3171"/>
                <a:gd name="T3" fmla="*/ 0 h 2138"/>
                <a:gd name="T4" fmla="*/ 0 w 3171"/>
                <a:gd name="T5" fmla="*/ 6 h 2138"/>
                <a:gd name="T6" fmla="*/ 0 w 3171"/>
                <a:gd name="T7" fmla="*/ 6 h 2138"/>
                <a:gd name="T8" fmla="*/ 15 w 3171"/>
                <a:gd name="T9" fmla="*/ 0 h 2138"/>
                <a:gd name="T10" fmla="*/ 14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3" name="Freeform 75"/>
            <p:cNvSpPr>
              <a:spLocks/>
            </p:cNvSpPr>
            <p:nvPr/>
          </p:nvSpPr>
          <p:spPr bwMode="auto">
            <a:xfrm>
              <a:off x="4970" y="1841"/>
              <a:ext cx="356" cy="216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10 w 2136"/>
                <a:gd name="T5" fmla="*/ 4 h 1515"/>
                <a:gd name="T6" fmla="*/ 10 w 2136"/>
                <a:gd name="T7" fmla="*/ 4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4" name="Freeform 76"/>
            <p:cNvSpPr>
              <a:spLocks/>
            </p:cNvSpPr>
            <p:nvPr/>
          </p:nvSpPr>
          <p:spPr bwMode="auto">
            <a:xfrm>
              <a:off x="4972" y="1853"/>
              <a:ext cx="75" cy="389"/>
            </a:xfrm>
            <a:custGeom>
              <a:avLst/>
              <a:gdLst>
                <a:gd name="T0" fmla="*/ 2 w 446"/>
                <a:gd name="T1" fmla="*/ 8 h 2717"/>
                <a:gd name="T2" fmla="*/ 2 w 446"/>
                <a:gd name="T3" fmla="*/ 8 h 2717"/>
                <a:gd name="T4" fmla="*/ 1 w 446"/>
                <a:gd name="T5" fmla="*/ 0 h 2717"/>
                <a:gd name="T6" fmla="*/ 0 w 446"/>
                <a:gd name="T7" fmla="*/ 0 h 2717"/>
                <a:gd name="T8" fmla="*/ 2 w 446"/>
                <a:gd name="T9" fmla="*/ 8 h 2717"/>
                <a:gd name="T10" fmla="*/ 2 w 446"/>
                <a:gd name="T11" fmla="*/ 8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5" name="Freeform 77"/>
            <p:cNvSpPr>
              <a:spLocks/>
            </p:cNvSpPr>
            <p:nvPr/>
          </p:nvSpPr>
          <p:spPr bwMode="auto">
            <a:xfrm>
              <a:off x="5375" y="1663"/>
              <a:ext cx="227" cy="188"/>
            </a:xfrm>
            <a:custGeom>
              <a:avLst/>
              <a:gdLst>
                <a:gd name="T0" fmla="*/ 3 w 1361"/>
                <a:gd name="T1" fmla="*/ 4 h 1317"/>
                <a:gd name="T2" fmla="*/ 3 w 1361"/>
                <a:gd name="T3" fmla="*/ 4 h 1317"/>
                <a:gd name="T4" fmla="*/ 3 w 1361"/>
                <a:gd name="T5" fmla="*/ 4 h 1317"/>
                <a:gd name="T6" fmla="*/ 3 w 1361"/>
                <a:gd name="T7" fmla="*/ 4 h 1317"/>
                <a:gd name="T8" fmla="*/ 3 w 1361"/>
                <a:gd name="T9" fmla="*/ 3 h 1317"/>
                <a:gd name="T10" fmla="*/ 3 w 1361"/>
                <a:gd name="T11" fmla="*/ 3 h 1317"/>
                <a:gd name="T12" fmla="*/ 3 w 1361"/>
                <a:gd name="T13" fmla="*/ 3 h 1317"/>
                <a:gd name="T14" fmla="*/ 3 w 1361"/>
                <a:gd name="T15" fmla="*/ 3 h 1317"/>
                <a:gd name="T16" fmla="*/ 3 w 1361"/>
                <a:gd name="T17" fmla="*/ 3 h 1317"/>
                <a:gd name="T18" fmla="*/ 3 w 1361"/>
                <a:gd name="T19" fmla="*/ 3 h 1317"/>
                <a:gd name="T20" fmla="*/ 3 w 1361"/>
                <a:gd name="T21" fmla="*/ 3 h 1317"/>
                <a:gd name="T22" fmla="*/ 3 w 1361"/>
                <a:gd name="T23" fmla="*/ 3 h 1317"/>
                <a:gd name="T24" fmla="*/ 3 w 1361"/>
                <a:gd name="T25" fmla="*/ 3 h 1317"/>
                <a:gd name="T26" fmla="*/ 3 w 1361"/>
                <a:gd name="T27" fmla="*/ 3 h 1317"/>
                <a:gd name="T28" fmla="*/ 3 w 1361"/>
                <a:gd name="T29" fmla="*/ 3 h 1317"/>
                <a:gd name="T30" fmla="*/ 2 w 1361"/>
                <a:gd name="T31" fmla="*/ 3 h 1317"/>
                <a:gd name="T32" fmla="*/ 2 w 1361"/>
                <a:gd name="T33" fmla="*/ 3 h 1317"/>
                <a:gd name="T34" fmla="*/ 2 w 1361"/>
                <a:gd name="T35" fmla="*/ 2 h 1317"/>
                <a:gd name="T36" fmla="*/ 2 w 1361"/>
                <a:gd name="T37" fmla="*/ 2 h 1317"/>
                <a:gd name="T38" fmla="*/ 2 w 1361"/>
                <a:gd name="T39" fmla="*/ 2 h 1317"/>
                <a:gd name="T40" fmla="*/ 2 w 1361"/>
                <a:gd name="T41" fmla="*/ 2 h 1317"/>
                <a:gd name="T42" fmla="*/ 2 w 1361"/>
                <a:gd name="T43" fmla="*/ 2 h 1317"/>
                <a:gd name="T44" fmla="*/ 2 w 1361"/>
                <a:gd name="T45" fmla="*/ 2 h 1317"/>
                <a:gd name="T46" fmla="*/ 2 w 1361"/>
                <a:gd name="T47" fmla="*/ 2 h 1317"/>
                <a:gd name="T48" fmla="*/ 2 w 1361"/>
                <a:gd name="T49" fmla="*/ 2 h 1317"/>
                <a:gd name="T50" fmla="*/ 2 w 1361"/>
                <a:gd name="T51" fmla="*/ 2 h 1317"/>
                <a:gd name="T52" fmla="*/ 2 w 1361"/>
                <a:gd name="T53" fmla="*/ 2 h 1317"/>
                <a:gd name="T54" fmla="*/ 2 w 1361"/>
                <a:gd name="T55" fmla="*/ 2 h 1317"/>
                <a:gd name="T56" fmla="*/ 2 w 1361"/>
                <a:gd name="T57" fmla="*/ 2 h 1317"/>
                <a:gd name="T58" fmla="*/ 1 w 1361"/>
                <a:gd name="T59" fmla="*/ 2 h 1317"/>
                <a:gd name="T60" fmla="*/ 1 w 1361"/>
                <a:gd name="T61" fmla="*/ 2 h 1317"/>
                <a:gd name="T62" fmla="*/ 1 w 1361"/>
                <a:gd name="T63" fmla="*/ 2 h 1317"/>
                <a:gd name="T64" fmla="*/ 1 w 1361"/>
                <a:gd name="T65" fmla="*/ 1 h 1317"/>
                <a:gd name="T66" fmla="*/ 1 w 1361"/>
                <a:gd name="T67" fmla="*/ 1 h 1317"/>
                <a:gd name="T68" fmla="*/ 1 w 1361"/>
                <a:gd name="T69" fmla="*/ 1 h 1317"/>
                <a:gd name="T70" fmla="*/ 1 w 1361"/>
                <a:gd name="T71" fmla="*/ 1 h 1317"/>
                <a:gd name="T72" fmla="*/ 1 w 1361"/>
                <a:gd name="T73" fmla="*/ 1 h 1317"/>
                <a:gd name="T74" fmla="*/ 1 w 1361"/>
                <a:gd name="T75" fmla="*/ 1 h 1317"/>
                <a:gd name="T76" fmla="*/ 1 w 1361"/>
                <a:gd name="T77" fmla="*/ 1 h 1317"/>
                <a:gd name="T78" fmla="*/ 1 w 1361"/>
                <a:gd name="T79" fmla="*/ 1 h 1317"/>
                <a:gd name="T80" fmla="*/ 0 w 1361"/>
                <a:gd name="T81" fmla="*/ 1 h 1317"/>
                <a:gd name="T82" fmla="*/ 0 w 1361"/>
                <a:gd name="T83" fmla="*/ 1 h 1317"/>
                <a:gd name="T84" fmla="*/ 0 w 1361"/>
                <a:gd name="T85" fmla="*/ 1 h 1317"/>
                <a:gd name="T86" fmla="*/ 6 w 1361"/>
                <a:gd name="T87" fmla="*/ 0 h 13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"/>
                <a:gd name="T133" fmla="*/ 0 h 1317"/>
                <a:gd name="T134" fmla="*/ 1361 w 1361"/>
                <a:gd name="T135" fmla="*/ 1317 h 131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" h="1317">
                  <a:moveTo>
                    <a:pt x="1361" y="0"/>
                  </a:moveTo>
                  <a:lnTo>
                    <a:pt x="625" y="1317"/>
                  </a:lnTo>
                  <a:lnTo>
                    <a:pt x="624" y="1307"/>
                  </a:lnTo>
                  <a:lnTo>
                    <a:pt x="622" y="1296"/>
                  </a:lnTo>
                  <a:lnTo>
                    <a:pt x="621" y="1285"/>
                  </a:lnTo>
                  <a:lnTo>
                    <a:pt x="619" y="1275"/>
                  </a:lnTo>
                  <a:lnTo>
                    <a:pt x="618" y="1265"/>
                  </a:lnTo>
                  <a:lnTo>
                    <a:pt x="616" y="1254"/>
                  </a:lnTo>
                  <a:lnTo>
                    <a:pt x="614" y="1244"/>
                  </a:lnTo>
                  <a:lnTo>
                    <a:pt x="613" y="1233"/>
                  </a:lnTo>
                  <a:lnTo>
                    <a:pt x="611" y="1223"/>
                  </a:lnTo>
                  <a:lnTo>
                    <a:pt x="609" y="1213"/>
                  </a:lnTo>
                  <a:lnTo>
                    <a:pt x="607" y="1203"/>
                  </a:lnTo>
                  <a:lnTo>
                    <a:pt x="605" y="1193"/>
                  </a:lnTo>
                  <a:lnTo>
                    <a:pt x="603" y="1184"/>
                  </a:lnTo>
                  <a:lnTo>
                    <a:pt x="601" y="1173"/>
                  </a:lnTo>
                  <a:lnTo>
                    <a:pt x="599" y="1163"/>
                  </a:lnTo>
                  <a:lnTo>
                    <a:pt x="597" y="1153"/>
                  </a:lnTo>
                  <a:lnTo>
                    <a:pt x="594" y="1143"/>
                  </a:lnTo>
                  <a:lnTo>
                    <a:pt x="592" y="1134"/>
                  </a:lnTo>
                  <a:lnTo>
                    <a:pt x="590" y="1124"/>
                  </a:lnTo>
                  <a:lnTo>
                    <a:pt x="587" y="1114"/>
                  </a:lnTo>
                  <a:lnTo>
                    <a:pt x="585" y="1104"/>
                  </a:lnTo>
                  <a:lnTo>
                    <a:pt x="582" y="1094"/>
                  </a:lnTo>
                  <a:lnTo>
                    <a:pt x="580" y="1085"/>
                  </a:lnTo>
                  <a:lnTo>
                    <a:pt x="577" y="1075"/>
                  </a:lnTo>
                  <a:lnTo>
                    <a:pt x="574" y="1066"/>
                  </a:lnTo>
                  <a:lnTo>
                    <a:pt x="572" y="1057"/>
                  </a:lnTo>
                  <a:lnTo>
                    <a:pt x="568" y="1047"/>
                  </a:lnTo>
                  <a:lnTo>
                    <a:pt x="565" y="1038"/>
                  </a:lnTo>
                  <a:lnTo>
                    <a:pt x="562" y="1029"/>
                  </a:lnTo>
                  <a:lnTo>
                    <a:pt x="559" y="1019"/>
                  </a:lnTo>
                  <a:lnTo>
                    <a:pt x="556" y="1009"/>
                  </a:lnTo>
                  <a:lnTo>
                    <a:pt x="553" y="1000"/>
                  </a:lnTo>
                  <a:lnTo>
                    <a:pt x="550" y="991"/>
                  </a:lnTo>
                  <a:lnTo>
                    <a:pt x="547" y="982"/>
                  </a:lnTo>
                  <a:lnTo>
                    <a:pt x="543" y="973"/>
                  </a:lnTo>
                  <a:lnTo>
                    <a:pt x="540" y="964"/>
                  </a:lnTo>
                  <a:lnTo>
                    <a:pt x="537" y="955"/>
                  </a:lnTo>
                  <a:lnTo>
                    <a:pt x="533" y="946"/>
                  </a:lnTo>
                  <a:lnTo>
                    <a:pt x="530" y="937"/>
                  </a:lnTo>
                  <a:lnTo>
                    <a:pt x="527" y="928"/>
                  </a:lnTo>
                  <a:lnTo>
                    <a:pt x="523" y="919"/>
                  </a:lnTo>
                  <a:lnTo>
                    <a:pt x="519" y="910"/>
                  </a:lnTo>
                  <a:lnTo>
                    <a:pt x="516" y="902"/>
                  </a:lnTo>
                  <a:lnTo>
                    <a:pt x="512" y="893"/>
                  </a:lnTo>
                  <a:lnTo>
                    <a:pt x="508" y="884"/>
                  </a:lnTo>
                  <a:lnTo>
                    <a:pt x="504" y="876"/>
                  </a:lnTo>
                  <a:lnTo>
                    <a:pt x="501" y="867"/>
                  </a:lnTo>
                  <a:lnTo>
                    <a:pt x="497" y="859"/>
                  </a:lnTo>
                  <a:lnTo>
                    <a:pt x="493" y="850"/>
                  </a:lnTo>
                  <a:lnTo>
                    <a:pt x="489" y="842"/>
                  </a:lnTo>
                  <a:lnTo>
                    <a:pt x="483" y="833"/>
                  </a:lnTo>
                  <a:lnTo>
                    <a:pt x="479" y="825"/>
                  </a:lnTo>
                  <a:lnTo>
                    <a:pt x="475" y="816"/>
                  </a:lnTo>
                  <a:lnTo>
                    <a:pt x="471" y="808"/>
                  </a:lnTo>
                  <a:lnTo>
                    <a:pt x="467" y="800"/>
                  </a:lnTo>
                  <a:lnTo>
                    <a:pt x="462" y="791"/>
                  </a:lnTo>
                  <a:lnTo>
                    <a:pt x="458" y="783"/>
                  </a:lnTo>
                  <a:lnTo>
                    <a:pt x="453" y="775"/>
                  </a:lnTo>
                  <a:lnTo>
                    <a:pt x="449" y="767"/>
                  </a:lnTo>
                  <a:lnTo>
                    <a:pt x="444" y="760"/>
                  </a:lnTo>
                  <a:lnTo>
                    <a:pt x="440" y="752"/>
                  </a:lnTo>
                  <a:lnTo>
                    <a:pt x="435" y="744"/>
                  </a:lnTo>
                  <a:lnTo>
                    <a:pt x="430" y="736"/>
                  </a:lnTo>
                  <a:lnTo>
                    <a:pt x="425" y="728"/>
                  </a:lnTo>
                  <a:lnTo>
                    <a:pt x="420" y="720"/>
                  </a:lnTo>
                  <a:lnTo>
                    <a:pt x="416" y="712"/>
                  </a:lnTo>
                  <a:lnTo>
                    <a:pt x="411" y="704"/>
                  </a:lnTo>
                  <a:lnTo>
                    <a:pt x="406" y="696"/>
                  </a:lnTo>
                  <a:lnTo>
                    <a:pt x="399" y="689"/>
                  </a:lnTo>
                  <a:lnTo>
                    <a:pt x="394" y="682"/>
                  </a:lnTo>
                  <a:lnTo>
                    <a:pt x="389" y="674"/>
                  </a:lnTo>
                  <a:lnTo>
                    <a:pt x="384" y="667"/>
                  </a:lnTo>
                  <a:lnTo>
                    <a:pt x="379" y="659"/>
                  </a:lnTo>
                  <a:lnTo>
                    <a:pt x="373" y="651"/>
                  </a:lnTo>
                  <a:lnTo>
                    <a:pt x="368" y="644"/>
                  </a:lnTo>
                  <a:lnTo>
                    <a:pt x="362" y="636"/>
                  </a:lnTo>
                  <a:lnTo>
                    <a:pt x="357" y="629"/>
                  </a:lnTo>
                  <a:lnTo>
                    <a:pt x="351" y="622"/>
                  </a:lnTo>
                  <a:lnTo>
                    <a:pt x="346" y="615"/>
                  </a:lnTo>
                  <a:lnTo>
                    <a:pt x="340" y="608"/>
                  </a:lnTo>
                  <a:lnTo>
                    <a:pt x="334" y="600"/>
                  </a:lnTo>
                  <a:lnTo>
                    <a:pt x="329" y="593"/>
                  </a:lnTo>
                  <a:lnTo>
                    <a:pt x="323" y="587"/>
                  </a:lnTo>
                  <a:lnTo>
                    <a:pt x="316" y="580"/>
                  </a:lnTo>
                  <a:lnTo>
                    <a:pt x="310" y="572"/>
                  </a:lnTo>
                  <a:lnTo>
                    <a:pt x="304" y="565"/>
                  </a:lnTo>
                  <a:lnTo>
                    <a:pt x="298" y="558"/>
                  </a:lnTo>
                  <a:lnTo>
                    <a:pt x="292" y="551"/>
                  </a:lnTo>
                  <a:lnTo>
                    <a:pt x="286" y="545"/>
                  </a:lnTo>
                  <a:lnTo>
                    <a:pt x="279" y="538"/>
                  </a:lnTo>
                  <a:lnTo>
                    <a:pt x="273" y="531"/>
                  </a:lnTo>
                  <a:lnTo>
                    <a:pt x="267" y="524"/>
                  </a:lnTo>
                  <a:lnTo>
                    <a:pt x="261" y="519"/>
                  </a:lnTo>
                  <a:lnTo>
                    <a:pt x="254" y="512"/>
                  </a:lnTo>
                  <a:lnTo>
                    <a:pt x="248" y="505"/>
                  </a:lnTo>
                  <a:lnTo>
                    <a:pt x="241" y="498"/>
                  </a:lnTo>
                  <a:lnTo>
                    <a:pt x="233" y="492"/>
                  </a:lnTo>
                  <a:lnTo>
                    <a:pt x="227" y="486"/>
                  </a:lnTo>
                  <a:lnTo>
                    <a:pt x="220" y="479"/>
                  </a:lnTo>
                  <a:lnTo>
                    <a:pt x="213" y="473"/>
                  </a:lnTo>
                  <a:lnTo>
                    <a:pt x="207" y="467"/>
                  </a:lnTo>
                  <a:lnTo>
                    <a:pt x="200" y="460"/>
                  </a:lnTo>
                  <a:lnTo>
                    <a:pt x="193" y="454"/>
                  </a:lnTo>
                  <a:lnTo>
                    <a:pt x="186" y="449"/>
                  </a:lnTo>
                  <a:lnTo>
                    <a:pt x="179" y="442"/>
                  </a:lnTo>
                  <a:lnTo>
                    <a:pt x="172" y="436"/>
                  </a:lnTo>
                  <a:lnTo>
                    <a:pt x="165" y="429"/>
                  </a:lnTo>
                  <a:lnTo>
                    <a:pt x="157" y="424"/>
                  </a:lnTo>
                  <a:lnTo>
                    <a:pt x="149" y="418"/>
                  </a:lnTo>
                  <a:lnTo>
                    <a:pt x="142" y="412"/>
                  </a:lnTo>
                  <a:lnTo>
                    <a:pt x="135" y="406"/>
                  </a:lnTo>
                  <a:lnTo>
                    <a:pt x="127" y="400"/>
                  </a:lnTo>
                  <a:lnTo>
                    <a:pt x="120" y="394"/>
                  </a:lnTo>
                  <a:lnTo>
                    <a:pt x="112" y="389"/>
                  </a:lnTo>
                  <a:lnTo>
                    <a:pt x="105" y="383"/>
                  </a:lnTo>
                  <a:lnTo>
                    <a:pt x="97" y="377"/>
                  </a:lnTo>
                  <a:lnTo>
                    <a:pt x="89" y="372"/>
                  </a:lnTo>
                  <a:lnTo>
                    <a:pt x="82" y="366"/>
                  </a:lnTo>
                  <a:lnTo>
                    <a:pt x="74" y="360"/>
                  </a:lnTo>
                  <a:lnTo>
                    <a:pt x="65" y="356"/>
                  </a:lnTo>
                  <a:lnTo>
                    <a:pt x="57" y="350"/>
                  </a:lnTo>
                  <a:lnTo>
                    <a:pt x="49" y="344"/>
                  </a:lnTo>
                  <a:lnTo>
                    <a:pt x="41" y="339"/>
                  </a:lnTo>
                  <a:lnTo>
                    <a:pt x="33" y="334"/>
                  </a:lnTo>
                  <a:lnTo>
                    <a:pt x="25" y="329"/>
                  </a:lnTo>
                  <a:lnTo>
                    <a:pt x="17" y="323"/>
                  </a:lnTo>
                  <a:lnTo>
                    <a:pt x="9" y="318"/>
                  </a:lnTo>
                  <a:lnTo>
                    <a:pt x="0" y="313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6" name="Freeform 78"/>
            <p:cNvSpPr>
              <a:spLocks/>
            </p:cNvSpPr>
            <p:nvPr/>
          </p:nvSpPr>
          <p:spPr bwMode="auto">
            <a:xfrm>
              <a:off x="4731" y="1709"/>
              <a:ext cx="792" cy="540"/>
            </a:xfrm>
            <a:custGeom>
              <a:avLst/>
              <a:gdLst>
                <a:gd name="T0" fmla="*/ 0 w 4749"/>
                <a:gd name="T1" fmla="*/ 11 h 3780"/>
                <a:gd name="T2" fmla="*/ 1 w 4749"/>
                <a:gd name="T3" fmla="*/ 11 h 3780"/>
                <a:gd name="T4" fmla="*/ 22 w 4749"/>
                <a:gd name="T5" fmla="*/ 0 h 3780"/>
                <a:gd name="T6" fmla="*/ 22 w 4749"/>
                <a:gd name="T7" fmla="*/ 0 h 3780"/>
                <a:gd name="T8" fmla="*/ 0 w 4749"/>
                <a:gd name="T9" fmla="*/ 11 h 3780"/>
                <a:gd name="T10" fmla="*/ 0 w 4749"/>
                <a:gd name="T11" fmla="*/ 11 h 37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49"/>
                <a:gd name="T19" fmla="*/ 0 h 3780"/>
                <a:gd name="T20" fmla="*/ 4749 w 4749"/>
                <a:gd name="T21" fmla="*/ 3780 h 37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49" h="3780">
                  <a:moveTo>
                    <a:pt x="53" y="3696"/>
                  </a:moveTo>
                  <a:lnTo>
                    <a:pt x="105" y="3780"/>
                  </a:lnTo>
                  <a:lnTo>
                    <a:pt x="4749" y="168"/>
                  </a:lnTo>
                  <a:lnTo>
                    <a:pt x="4645" y="0"/>
                  </a:lnTo>
                  <a:lnTo>
                    <a:pt x="0" y="3612"/>
                  </a:lnTo>
                  <a:lnTo>
                    <a:pt x="53" y="369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</p:grpSp>
      <p:sp>
        <p:nvSpPr>
          <p:cNvPr id="53261" name="AutoShape 79"/>
          <p:cNvSpPr>
            <a:spLocks noChangeAspect="1" noChangeArrowheads="1" noTextEdit="1"/>
          </p:cNvSpPr>
          <p:nvPr/>
        </p:nvSpPr>
        <p:spPr bwMode="auto">
          <a:xfrm>
            <a:off x="2593975" y="4076700"/>
            <a:ext cx="26257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92" name="Text Box 80"/>
          <p:cNvSpPr txBox="1">
            <a:spLocks noChangeArrowheads="1"/>
          </p:cNvSpPr>
          <p:nvPr/>
        </p:nvSpPr>
        <p:spPr bwMode="auto">
          <a:xfrm>
            <a:off x="6954838" y="1233488"/>
            <a:ext cx="1870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j-lt"/>
              </a:rPr>
              <a:t>[Lowe, SIFT, 1999]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9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6126" grpId="0" animBg="1"/>
      <p:bldP spid="3546127" grpId="0" animBg="1"/>
      <p:bldP spid="3546128" grpId="0" animBg="1"/>
      <p:bldP spid="3546130" grpId="0" build="p"/>
      <p:bldP spid="3546174" grpId="0" animBg="1"/>
      <p:bldP spid="354617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do we describe the </a:t>
            </a:r>
            <a:r>
              <a:rPr lang="en-US" dirty="0" err="1" smtClean="0"/>
              <a:t>keypoint</a:t>
            </a:r>
            <a:r>
              <a:rPr lang="en-US" dirty="0" smtClean="0"/>
              <a:t>?</a:t>
            </a:r>
            <a:endParaRPr lang="de-CH" dirty="0" smtClean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0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403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9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404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405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1. Find a set of   </a:t>
            </a:r>
            <a:br>
              <a:rPr lang="en-US" sz="2100" b="1" dirty="0"/>
            </a:br>
            <a:r>
              <a:rPr lang="en-US" sz="2100" b="1" dirty="0"/>
              <a:t>    distinctive key-</a:t>
            </a:r>
            <a:br>
              <a:rPr lang="en-US" sz="2100" b="1" dirty="0"/>
            </a:br>
            <a:r>
              <a:rPr lang="en-US" sz="2100" b="1" dirty="0"/>
              <a:t>    points </a:t>
            </a:r>
            <a:endParaRPr lang="en-US" b="1" dirty="0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7170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en-US" sz="2100" b="1" dirty="0"/>
              <a:t>3. </a:t>
            </a:r>
            <a:r>
              <a:rPr lang="en-US" sz="2100" b="1" dirty="0" smtClean="0"/>
              <a:t>Normalize for    </a:t>
            </a:r>
            <a:br>
              <a:rPr lang="en-US" sz="2100" b="1" dirty="0" smtClean="0"/>
            </a:br>
            <a:r>
              <a:rPr lang="en-US" sz="2100" b="1" dirty="0" smtClean="0"/>
              <a:t>    </a:t>
            </a:r>
            <a:r>
              <a:rPr lang="en-US" sz="2100" b="1" i="1" u="sng" dirty="0" smtClean="0"/>
              <a:t>scale</a:t>
            </a:r>
            <a:r>
              <a:rPr lang="en-US" sz="2100" b="1" dirty="0" smtClean="0"/>
              <a:t> and                                 </a:t>
            </a:r>
          </a:p>
          <a:p>
            <a:pPr eaLnBrk="0" hangingPunct="0">
              <a:spcBef>
                <a:spcPts val="0"/>
              </a:spcBef>
            </a:pPr>
            <a:r>
              <a:rPr lang="en-US" sz="2100" b="1" dirty="0" smtClean="0"/>
              <a:t>    </a:t>
            </a:r>
            <a:r>
              <a:rPr lang="en-US" sz="2100" b="1" i="1" u="sng" dirty="0" smtClean="0"/>
              <a:t>orientation  </a:t>
            </a:r>
            <a:endParaRPr lang="en-US" b="1" i="1" u="sng" dirty="0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24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Descriptors for local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patch (plain intensities or gradient-based features)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980356" cy="35420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43200" y="2373868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patch-based matching for stereo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10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 smtClean="0"/>
              <a:t>Local descriptors for matching different views</a:t>
            </a:r>
            <a:endParaRPr lang="de-CH" sz="3200" dirty="0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600" dirty="0" smtClean="0"/>
              <a:t>The ideal descriptor should be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Robust to expected deformation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Distinctive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Compact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Efficient to compute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endParaRPr lang="en-US" sz="260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600" dirty="0" smtClean="0"/>
              <a:t>Most available descriptors focus on edge/gradient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Capture texture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Color rarely used</a:t>
            </a:r>
            <a:endParaRPr lang="de-CH" sz="2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51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smtClean="0"/>
              <a:t>Local Descriptors: SIFT Descriptor</a:t>
            </a:r>
            <a:endParaRPr lang="en-US" smtClean="0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 cstate="print"/>
          <a:srcRect l="55711" t="31006" r="13577" b="31004"/>
          <a:stretch>
            <a:fillRect/>
          </a:stretch>
        </p:blipFill>
        <p:spPr bwMode="auto">
          <a:xfrm>
            <a:off x="684213" y="1700213"/>
            <a:ext cx="3744912" cy="2832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2312988"/>
            <a:ext cx="403860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[Lowe, ICCV 1999]</a:t>
            </a: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 rot="-730108">
            <a:off x="2987675" y="3284538"/>
            <a:ext cx="182563" cy="182562"/>
          </a:xfrm>
          <a:prstGeom prst="rect">
            <a:avLst/>
          </a:prstGeom>
          <a:noFill/>
          <a:ln w="28575" cap="sq">
            <a:solidFill>
              <a:srgbClr val="00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sp>
        <p:nvSpPr>
          <p:cNvPr id="61447" name="Line 9"/>
          <p:cNvSpPr>
            <a:spLocks noChangeShapeType="1"/>
          </p:cNvSpPr>
          <p:nvPr/>
        </p:nvSpPr>
        <p:spPr bwMode="auto">
          <a:xfrm>
            <a:off x="3024188" y="3500438"/>
            <a:ext cx="1835150" cy="288925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 flipV="1">
            <a:off x="2951163" y="2457450"/>
            <a:ext cx="1944687" cy="82708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16425" name="Text Box 11"/>
          <p:cNvSpPr txBox="1">
            <a:spLocks noChangeArrowheads="1"/>
          </p:cNvSpPr>
          <p:nvPr/>
        </p:nvSpPr>
        <p:spPr bwMode="auto">
          <a:xfrm>
            <a:off x="4645025" y="4414838"/>
            <a:ext cx="4198938" cy="2187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600"/>
              </a:spcBef>
              <a:defRPr/>
            </a:pPr>
            <a:r>
              <a:rPr lang="en-US" sz="2100" b="1" kern="0" dirty="0">
                <a:latin typeface="Arial" pitchFamily="34" charset="0"/>
              </a:rPr>
              <a:t>Histogram of oriented gradients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dirty="0">
                <a:latin typeface="Arial" pitchFamily="34" charset="0"/>
              </a:rPr>
              <a:t>  Captures important texture </a:t>
            </a:r>
            <a:br>
              <a:rPr lang="en-US" sz="2100" b="1" dirty="0">
                <a:latin typeface="Arial" pitchFamily="34" charset="0"/>
              </a:rPr>
            </a:br>
            <a:r>
              <a:rPr lang="en-US" sz="2100" b="1" dirty="0">
                <a:latin typeface="Arial" pitchFamily="34" charset="0"/>
              </a:rPr>
              <a:t>   information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kern="0" dirty="0">
                <a:latin typeface="Arial" pitchFamily="34" charset="0"/>
              </a:rPr>
              <a:t>  Robust to small translations /</a:t>
            </a:r>
            <a:br>
              <a:rPr lang="en-US" sz="2100" b="1" kern="0" dirty="0">
                <a:latin typeface="Arial" pitchFamily="34" charset="0"/>
              </a:rPr>
            </a:br>
            <a:r>
              <a:rPr lang="en-US" sz="2100" b="1" kern="0" dirty="0">
                <a:latin typeface="Arial" pitchFamily="34" charset="0"/>
              </a:rPr>
              <a:t>   affine deformations</a:t>
            </a:r>
          </a:p>
        </p:txBody>
      </p:sp>
      <p:sp>
        <p:nvSpPr>
          <p:cNvPr id="61450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905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 txBox="1">
            <a:spLocks noChangeArrowheads="1"/>
          </p:cNvSpPr>
          <p:nvPr/>
        </p:nvSpPr>
        <p:spPr bwMode="auto">
          <a:xfrm>
            <a:off x="685800" y="1371600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Take 8x8 </a:t>
            </a:r>
            <a:r>
              <a:rPr lang="en-US" sz="2200" dirty="0">
                <a:latin typeface="Calibri" charset="0"/>
              </a:rPr>
              <a:t>square window around detected feature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Compute</a:t>
            </a:r>
            <a:r>
              <a:rPr lang="en-US" sz="2200" dirty="0" smtClean="0">
                <a:latin typeface="Calibri" charset="0"/>
              </a:rPr>
              <a:t> gradient orientation for </a:t>
            </a:r>
            <a:r>
              <a:rPr lang="en-US" sz="2200" dirty="0">
                <a:latin typeface="Calibri" charset="0"/>
              </a:rPr>
              <a:t>each pixel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Throw out weak edges (threshold gradient magnitude)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Create histogram of surviving edge orientations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66FF"/>
                </a:solidFill>
              </a:rPr>
              <a:t>S</a:t>
            </a:r>
            <a:r>
              <a:rPr lang="en-US"/>
              <a:t>cale </a:t>
            </a:r>
            <a:r>
              <a:rPr lang="en-US">
                <a:solidFill>
                  <a:srgbClr val="0066FF"/>
                </a:solidFill>
              </a:rPr>
              <a:t>I</a:t>
            </a:r>
            <a:r>
              <a:rPr lang="en-US"/>
              <a:t>nvariant </a:t>
            </a:r>
            <a:r>
              <a:rPr lang="en-US">
                <a:solidFill>
                  <a:srgbClr val="0066FF"/>
                </a:solidFill>
              </a:rPr>
              <a:t>F</a:t>
            </a:r>
            <a:r>
              <a:rPr lang="en-US"/>
              <a:t>eature </a:t>
            </a:r>
            <a:r>
              <a:rPr lang="en-US">
                <a:solidFill>
                  <a:srgbClr val="0066FF"/>
                </a:solidFill>
              </a:rPr>
              <a:t>T</a:t>
            </a:r>
            <a:r>
              <a:rPr lang="en-US"/>
              <a:t>ransform</a:t>
            </a:r>
          </a:p>
        </p:txBody>
      </p:sp>
      <p:sp>
        <p:nvSpPr>
          <p:cNvPr id="83972" name="Rectangle 14"/>
          <p:cNvSpPr>
            <a:spLocks noChangeArrowheads="1"/>
          </p:cNvSpPr>
          <p:nvPr/>
        </p:nvSpPr>
        <p:spPr bwMode="auto">
          <a:xfrm>
            <a:off x="6473825" y="6550025"/>
            <a:ext cx="2670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 charset="0"/>
              </a:rPr>
              <a:t>Adapted from slide by David Lowe</a:t>
            </a:r>
          </a:p>
        </p:txBody>
      </p:sp>
      <p:pic>
        <p:nvPicPr>
          <p:cNvPr id="83973" name="Picture 4" descr="desc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3213" y="3116263"/>
            <a:ext cx="6580187" cy="313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Rectangle 11"/>
          <p:cNvSpPr>
            <a:spLocks noChangeArrowheads="1"/>
          </p:cNvSpPr>
          <p:nvPr/>
        </p:nvSpPr>
        <p:spPr bwMode="auto">
          <a:xfrm>
            <a:off x="5562600" y="3116263"/>
            <a:ext cx="2590800" cy="3132137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715000" y="3268663"/>
            <a:ext cx="2362200" cy="1300162"/>
            <a:chOff x="5715000" y="4343400"/>
            <a:chExt cx="2362200" cy="1299865"/>
          </a:xfrm>
        </p:grpSpPr>
        <p:cxnSp>
          <p:nvCxnSpPr>
            <p:cNvPr id="83987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83988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89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0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1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2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3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4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5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6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83997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2</a:t>
              </a:r>
              <a:r>
                <a:rPr lang="el-GR">
                  <a:sym typeface="Symbol" charset="2"/>
                </a:rPr>
                <a:t></a:t>
              </a:r>
              <a:endParaRPr lang="en-US"/>
            </a:p>
          </p:txBody>
        </p:sp>
      </p:grp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921375" y="4498975"/>
            <a:ext cx="1851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angle histogram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6324600" y="5173663"/>
            <a:ext cx="1219200" cy="762000"/>
            <a:chOff x="6324600" y="4953000"/>
            <a:chExt cx="1219200" cy="762000"/>
          </a:xfrm>
        </p:grpSpPr>
        <p:cxnSp>
          <p:nvCxnSpPr>
            <p:cNvPr id="83978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79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0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1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2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3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4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5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83986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4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smtClean="0"/>
              <a:t>descriptor </a:t>
            </a:r>
            <a:endParaRPr lang="en-US" dirty="0"/>
          </a:p>
        </p:txBody>
      </p:sp>
      <p:pic>
        <p:nvPicPr>
          <p:cNvPr id="84995" name="Picture 4" descr="desc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971800"/>
            <a:ext cx="6580188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6" name="Rectangle 4"/>
          <p:cNvSpPr txBox="1">
            <a:spLocks noChangeArrowheads="1"/>
          </p:cNvSpPr>
          <p:nvPr/>
        </p:nvSpPr>
        <p:spPr bwMode="auto">
          <a:xfrm>
            <a:off x="685800" y="977969"/>
            <a:ext cx="833751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A slightly more complex version that performs better: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Divide </a:t>
            </a:r>
            <a:r>
              <a:rPr lang="en-US" sz="2200" dirty="0">
                <a:latin typeface="Calibri" charset="0"/>
              </a:rPr>
              <a:t>the </a:t>
            </a:r>
            <a:r>
              <a:rPr lang="en-US" sz="2200" dirty="0" smtClean="0">
                <a:latin typeface="Calibri" charset="0"/>
              </a:rPr>
              <a:t>8x8 </a:t>
            </a:r>
            <a:r>
              <a:rPr lang="en-US" sz="2200" dirty="0">
                <a:latin typeface="Calibri" charset="0"/>
              </a:rPr>
              <a:t>window into a </a:t>
            </a:r>
            <a:r>
              <a:rPr lang="en-US" sz="2200" dirty="0" smtClean="0">
                <a:latin typeface="Calibri" charset="0"/>
              </a:rPr>
              <a:t>2x2 </a:t>
            </a:r>
            <a:r>
              <a:rPr lang="en-US" sz="2200" dirty="0">
                <a:latin typeface="Calibri" charset="0"/>
              </a:rPr>
              <a:t>grid of cells </a:t>
            </a:r>
            <a:endParaRPr lang="en-US" sz="2200" dirty="0" smtClean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Compute </a:t>
            </a:r>
            <a:r>
              <a:rPr lang="en-US" sz="2200" dirty="0">
                <a:latin typeface="Calibri" charset="0"/>
              </a:rPr>
              <a:t>an orientation histogram for each cell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4</a:t>
            </a:r>
            <a:r>
              <a:rPr lang="en-US" sz="2200" dirty="0" smtClean="0">
                <a:latin typeface="Calibri" charset="0"/>
              </a:rPr>
              <a:t> </a:t>
            </a:r>
            <a:r>
              <a:rPr lang="en-US" sz="2200" dirty="0">
                <a:latin typeface="Calibri" charset="0"/>
              </a:rPr>
              <a:t>cells * 8 orientations = </a:t>
            </a:r>
            <a:r>
              <a:rPr lang="en-US" sz="2200" dirty="0" smtClean="0">
                <a:latin typeface="Calibri" charset="0"/>
              </a:rPr>
              <a:t>32 </a:t>
            </a:r>
            <a:r>
              <a:rPr lang="en-US" sz="2200" dirty="0">
                <a:latin typeface="Calibri" charset="0"/>
              </a:rPr>
              <a:t>dimensional </a:t>
            </a:r>
            <a:r>
              <a:rPr lang="en-US" sz="2200" dirty="0" smtClean="0">
                <a:latin typeface="Calibri" charset="0"/>
              </a:rPr>
              <a:t>descriptor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SIFT is same idea, but 4x4 grid, so 16 cells * 8 orientations = 128 dims</a:t>
            </a:r>
            <a:endParaRPr lang="en-US" sz="2200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dirty="0">
              <a:latin typeface="Calibri" charset="0"/>
            </a:endParaRPr>
          </a:p>
        </p:txBody>
      </p:sp>
      <p:sp>
        <p:nvSpPr>
          <p:cNvPr id="84997" name="Rectangle 14"/>
          <p:cNvSpPr>
            <a:spLocks noChangeArrowheads="1"/>
          </p:cNvSpPr>
          <p:nvPr/>
        </p:nvSpPr>
        <p:spPr bwMode="auto">
          <a:xfrm>
            <a:off x="6473825" y="6550025"/>
            <a:ext cx="2670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 charset="0"/>
              </a:rPr>
              <a:t>Adapted from slide by David Lowe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7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Details of Lowe’s SIFT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Run </a:t>
            </a:r>
            <a:r>
              <a:rPr lang="en-US" dirty="0" err="1" smtClean="0"/>
              <a:t>DoG</a:t>
            </a:r>
            <a:r>
              <a:rPr lang="en-US" dirty="0" smtClean="0"/>
              <a:t> detector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Find maxima in location/scale space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Remove edge points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Find all major orientations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orientations into 36 bin histogram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gradient magnitude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distance to center (Gaussian-weighted mean)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Return orientations within 0.8 of peak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Use parabola for better orientation fit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For each (</a:t>
            </a:r>
            <a:r>
              <a:rPr lang="en-US" dirty="0" err="1" smtClean="0"/>
              <a:t>x,y,scale,orientation</a:t>
            </a:r>
            <a:r>
              <a:rPr lang="en-US" dirty="0" smtClean="0"/>
              <a:t>), create descriptor: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Sample 16x16 gradient mag. and rel. orientation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4x4 samples into 4x4 histograms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Threshold values to max of 0.2, divide by L2 norm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Final descriptor: 4x4x8 normalized histograms </a:t>
            </a:r>
            <a:r>
              <a:rPr lang="en-US" b="1" dirty="0" smtClean="0"/>
              <a:t>(i.e. a 128-dimensional vector for each corner point!)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1295400"/>
            <a:ext cx="1819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981200"/>
            <a:ext cx="15906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4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Properties of SIFT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647700" y="1270000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2200" dirty="0"/>
              <a:t>Extraordinarily robust matching technique</a:t>
            </a:r>
          </a:p>
          <a:p>
            <a:pPr lvl="1"/>
            <a:r>
              <a:rPr lang="en-US" sz="2000" dirty="0"/>
              <a:t>Can handle changes in viewpoint</a:t>
            </a:r>
            <a:endParaRPr lang="en-US" sz="2000" dirty="0" smtClean="0"/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handle significant changes in illumination</a:t>
            </a:r>
            <a:endParaRPr lang="en-US" sz="2000" dirty="0" smtClean="0"/>
          </a:p>
          <a:p>
            <a:pPr lvl="1"/>
            <a:r>
              <a:rPr lang="en-US" sz="2000" dirty="0" smtClean="0"/>
              <a:t>Fast </a:t>
            </a:r>
            <a:r>
              <a:rPr lang="en-US" sz="2000" dirty="0"/>
              <a:t>and efficient—can run in real </a:t>
            </a:r>
            <a:r>
              <a:rPr lang="en-US" sz="2000" dirty="0" smtClean="0"/>
              <a:t>time</a:t>
            </a:r>
            <a:endParaRPr lang="en-US" sz="2000" dirty="0"/>
          </a:p>
        </p:txBody>
      </p:sp>
      <p:pic>
        <p:nvPicPr>
          <p:cNvPr id="86020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2208" y="1104"/>
            <a:chExt cx="1488" cy="1392"/>
          </a:xfrm>
        </p:grpSpPr>
        <p:sp>
          <p:nvSpPr>
            <p:cNvPr id="35859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35860" name="Freeform 44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0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898525" y="34054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4975834"/>
            <a:ext cx="2844800" cy="15011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0198" y="4838700"/>
            <a:ext cx="1711202" cy="1701800"/>
          </a:xfrm>
          <a:prstGeom prst="rect">
            <a:avLst/>
          </a:prstGeom>
        </p:spPr>
      </p:pic>
      <p:graphicFrame>
        <p:nvGraphicFramePr>
          <p:cNvPr id="345090" name="Object 2"/>
          <p:cNvGraphicFramePr>
            <a:graphicFrameLocks noChangeAspect="1"/>
          </p:cNvGraphicFramePr>
          <p:nvPr/>
        </p:nvGraphicFramePr>
        <p:xfrm>
          <a:off x="3975100" y="2832100"/>
          <a:ext cx="197008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29" name="Equation" r:id="rId12" imgW="762000" imgH="444500" progId="Equation.3">
                  <p:embed/>
                </p:oleObj>
              </mc:Choice>
              <mc:Fallback>
                <p:oleObj name="Equation" r:id="rId12" imgW="76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832100"/>
                        <a:ext cx="197008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3429000" y="2413000"/>
            <a:chExt cx="2362200" cy="2209800"/>
          </a:xfrm>
        </p:grpSpPr>
        <p:grpSp>
          <p:nvGrpSpPr>
            <p:cNvPr id="4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5859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charset="0"/>
                </a:endParaRPr>
              </a:p>
            </p:txBody>
          </p:sp>
          <p:sp>
            <p:nvSpPr>
              <p:cNvPr id="35860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0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charset="0"/>
                </a:endParaRPr>
              </a:p>
            </p:txBody>
          </p:sp>
        </p:grpSp>
        <p:sp>
          <p:nvSpPr>
            <p:cNvPr id="35858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800" y="4763752"/>
            <a:ext cx="1860550" cy="18656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4100" y="4911925"/>
            <a:ext cx="2984500" cy="1546024"/>
          </a:xfrm>
          <a:prstGeom prst="rect">
            <a:avLst/>
          </a:prstGeom>
        </p:spPr>
      </p:pic>
      <p:graphicFrame>
        <p:nvGraphicFramePr>
          <p:cNvPr id="343042" name="Object 2"/>
          <p:cNvGraphicFramePr>
            <a:graphicFrameLocks noChangeAspect="1"/>
          </p:cNvGraphicFramePr>
          <p:nvPr/>
        </p:nvGraphicFramePr>
        <p:xfrm>
          <a:off x="3975100" y="2832100"/>
          <a:ext cx="197008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3" name="Equation" r:id="rId12" imgW="762000" imgH="444500" progId="Equation.3">
                  <p:embed/>
                </p:oleObj>
              </mc:Choice>
              <mc:Fallback>
                <p:oleObj name="Equation" r:id="rId12" imgW="76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832100"/>
                        <a:ext cx="197008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83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2208" y="1104"/>
            <a:chExt cx="1488" cy="1392"/>
          </a:xfrm>
        </p:grpSpPr>
        <p:sp>
          <p:nvSpPr>
            <p:cNvPr id="35859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35860" name="Freeform 44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0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873125" y="26561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4927600"/>
            <a:ext cx="2746206" cy="1390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9750" y="4711700"/>
            <a:ext cx="1708150" cy="1708150"/>
          </a:xfrm>
          <a:prstGeom prst="rect">
            <a:avLst/>
          </a:prstGeom>
        </p:spPr>
      </p:pic>
      <p:graphicFrame>
        <p:nvGraphicFramePr>
          <p:cNvPr id="340997" name="Object 5"/>
          <p:cNvGraphicFramePr>
            <a:graphicFrameLocks noChangeAspect="1"/>
          </p:cNvGraphicFramePr>
          <p:nvPr/>
        </p:nvGraphicFramePr>
        <p:xfrm>
          <a:off x="4492625" y="2819400"/>
          <a:ext cx="23320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77" name="Equation" r:id="rId12" imgW="901700" imgH="444500" progId="Equation.3">
                  <p:embed/>
                </p:oleObj>
              </mc:Choice>
              <mc:Fallback>
                <p:oleObj name="Equation" r:id="rId12" imgW="901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2819400"/>
                        <a:ext cx="233203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2208" y="1104"/>
            <a:chExt cx="1488" cy="1392"/>
          </a:xfrm>
        </p:grpSpPr>
        <p:sp>
          <p:nvSpPr>
            <p:cNvPr id="35859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35860" name="Freeform 44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0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987425" y="25164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800" y="4696544"/>
            <a:ext cx="1854200" cy="18439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0750" y="5038112"/>
            <a:ext cx="2914650" cy="1267438"/>
          </a:xfrm>
          <a:prstGeom prst="rect">
            <a:avLst/>
          </a:prstGeom>
        </p:spPr>
      </p:pic>
      <p:graphicFrame>
        <p:nvGraphicFramePr>
          <p:cNvPr id="257026" name="Object 2"/>
          <p:cNvGraphicFramePr>
            <a:graphicFrameLocks noChangeAspect="1"/>
          </p:cNvGraphicFramePr>
          <p:nvPr/>
        </p:nvGraphicFramePr>
        <p:xfrm>
          <a:off x="4016375" y="2819400"/>
          <a:ext cx="32845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01" name="Equation" r:id="rId12" imgW="1270000" imgH="444500" progId="Equation.3">
                  <p:embed/>
                </p:oleObj>
              </mc:Choice>
              <mc:Fallback>
                <p:oleObj name="Equation" r:id="rId12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819400"/>
                        <a:ext cx="328453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6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859" name="Rectangle 43"/>
          <p:cNvSpPr>
            <a:spLocks noChangeArrowheads="1"/>
          </p:cNvSpPr>
          <p:nvPr/>
        </p:nvSpPr>
        <p:spPr bwMode="auto">
          <a:xfrm>
            <a:off x="631825" y="2489200"/>
            <a:ext cx="2362200" cy="2209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5860" name="Freeform 44"/>
          <p:cNvSpPr>
            <a:spLocks/>
          </p:cNvSpPr>
          <p:nvPr/>
        </p:nvSpPr>
        <p:spPr bwMode="auto">
          <a:xfrm rot="21054131">
            <a:off x="1216025" y="2870200"/>
            <a:ext cx="1600200" cy="1447800"/>
          </a:xfrm>
          <a:custGeom>
            <a:avLst/>
            <a:gdLst>
              <a:gd name="T0" fmla="*/ 0 w 1008"/>
              <a:gd name="T1" fmla="*/ 912 h 912"/>
              <a:gd name="T2" fmla="*/ 0 w 1008"/>
              <a:gd name="T3" fmla="*/ 0 h 912"/>
              <a:gd name="T4" fmla="*/ 1008 w 1008"/>
              <a:gd name="T5" fmla="*/ 0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0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1025525" y="26561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graphicFrame>
        <p:nvGraphicFramePr>
          <p:cNvPr id="257026" name="Object 2"/>
          <p:cNvGraphicFramePr>
            <a:graphicFrameLocks noChangeAspect="1"/>
          </p:cNvGraphicFramePr>
          <p:nvPr/>
        </p:nvGraphicFramePr>
        <p:xfrm>
          <a:off x="4016375" y="2819400"/>
          <a:ext cx="32845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25" name="Equation" r:id="rId10" imgW="1270000" imgH="444500" progId="Equation.3">
                  <p:embed/>
                </p:oleObj>
              </mc:Choice>
              <mc:Fallback>
                <p:oleObj name="Equation" r:id="rId10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819400"/>
                        <a:ext cx="328453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6365" y="4838700"/>
            <a:ext cx="1692835" cy="16740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824" y="5016500"/>
            <a:ext cx="3153975" cy="14668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2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22362</TotalTime>
  <Words>1104</Words>
  <Application>Microsoft Macintosh PowerPoint</Application>
  <PresentationFormat>On-screen Show (4:3)</PresentationFormat>
  <Paragraphs>276</Paragraphs>
  <Slides>49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1_Office Theme</vt:lpstr>
      <vt:lpstr>4_Office Theme</vt:lpstr>
      <vt:lpstr>Equation</vt:lpstr>
      <vt:lpstr>The Scale Invariant Feature Transform (SIFT)  CS B657 Spring 2017</vt:lpstr>
      <vt:lpstr>Announcements</vt:lpstr>
      <vt:lpstr>PowerPoint Presentation</vt:lpstr>
      <vt:lpstr>The second moment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case</vt:lpstr>
      <vt:lpstr>Eigendecomposition to the rescue!</vt:lpstr>
      <vt:lpstr>Interpreting the eigenvalues</vt:lpstr>
      <vt:lpstr>Harris Detector [Harris88]</vt:lpstr>
      <vt:lpstr>Harris Detector – Responses [Harris88]</vt:lpstr>
      <vt:lpstr>Harris detector example</vt:lpstr>
      <vt:lpstr>R values</vt:lpstr>
      <vt:lpstr>After thresholding</vt:lpstr>
      <vt:lpstr>After non-maximal suppression</vt:lpstr>
      <vt:lpstr>Harris detector result</vt:lpstr>
      <vt:lpstr>PowerPoint Presentation</vt:lpstr>
      <vt:lpstr>How can we align two pictures?</vt:lpstr>
      <vt:lpstr>Keypoint Matching</vt:lpstr>
      <vt:lpstr>Keypoint Matching</vt:lpstr>
      <vt:lpstr>So far: can localize in x-y, but not scale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Difference-of-Gaussian (DoG)</vt:lpstr>
      <vt:lpstr>Characteristic scale</vt:lpstr>
      <vt:lpstr>Scale-space blob detector: Example</vt:lpstr>
      <vt:lpstr>Scale-space blob detector: Example</vt:lpstr>
      <vt:lpstr>Scale-space blob detector: Example</vt:lpstr>
      <vt:lpstr>Results: Lowe’s DoG</vt:lpstr>
      <vt:lpstr>Keypoint Matching</vt:lpstr>
      <vt:lpstr>Harris-Laplacian vs. SIFT</vt:lpstr>
      <vt:lpstr>Results: Lowe’s DoG</vt:lpstr>
      <vt:lpstr>Orientation Normalization</vt:lpstr>
      <vt:lpstr>How do we describe the keypoint?</vt:lpstr>
      <vt:lpstr>Descriptors for local matching</vt:lpstr>
      <vt:lpstr>Local descriptors for matching different views</vt:lpstr>
      <vt:lpstr>Local Descriptors: SIFT Descriptor</vt:lpstr>
      <vt:lpstr>Scale Invariant Feature Transform</vt:lpstr>
      <vt:lpstr>SIFT descriptor </vt:lpstr>
      <vt:lpstr>Details of Lowe’s SIFT algorithm</vt:lpstr>
      <vt:lpstr>Properties of SIFT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B657: Computer vision</dc:title>
  <dc:creator>David Crandall</dc:creator>
  <cp:lastModifiedBy>David Crandall</cp:lastModifiedBy>
  <cp:revision>122</cp:revision>
  <dcterms:created xsi:type="dcterms:W3CDTF">2012-01-09T04:00:29Z</dcterms:created>
  <dcterms:modified xsi:type="dcterms:W3CDTF">2017-02-07T03:21:52Z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10471202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D6.0.9</vt:lpwstr>
  </property>
</Properties>
</file>